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5"/>
  </p:notesMasterIdLst>
  <p:handoutMasterIdLst>
    <p:handoutMasterId r:id="rId26"/>
  </p:handoutMasterIdLst>
  <p:sldIdLst>
    <p:sldId id="257" r:id="rId2"/>
    <p:sldId id="260" r:id="rId3"/>
    <p:sldId id="302" r:id="rId4"/>
    <p:sldId id="305" r:id="rId5"/>
    <p:sldId id="306" r:id="rId6"/>
    <p:sldId id="290" r:id="rId7"/>
    <p:sldId id="291" r:id="rId8"/>
    <p:sldId id="307" r:id="rId9"/>
    <p:sldId id="308" r:id="rId10"/>
    <p:sldId id="261" r:id="rId11"/>
    <p:sldId id="292" r:id="rId12"/>
    <p:sldId id="293" r:id="rId13"/>
    <p:sldId id="304" r:id="rId14"/>
    <p:sldId id="311" r:id="rId15"/>
    <p:sldId id="296" r:id="rId16"/>
    <p:sldId id="312" r:id="rId17"/>
    <p:sldId id="313" r:id="rId18"/>
    <p:sldId id="295" r:id="rId19"/>
    <p:sldId id="289" r:id="rId20"/>
    <p:sldId id="297" r:id="rId21"/>
    <p:sldId id="300" r:id="rId22"/>
    <p:sldId id="310" r:id="rId23"/>
    <p:sldId id="286"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erendra J" initials="VJ" lastIdx="1" clrIdx="0">
    <p:extLst>
      <p:ext uri="{19B8F6BF-5375-455C-9EA6-DF929625EA0E}">
        <p15:presenceInfo xmlns:p15="http://schemas.microsoft.com/office/powerpoint/2012/main" userId="157e827d89fdad6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34" autoAdjust="0"/>
    <p:restoredTop sz="94660"/>
  </p:normalViewPr>
  <p:slideViewPr>
    <p:cSldViewPr>
      <p:cViewPr varScale="1">
        <p:scale>
          <a:sx n="81" d="100"/>
          <a:sy n="81" d="100"/>
        </p:scale>
        <p:origin x="1800" y="53"/>
      </p:cViewPr>
      <p:guideLst>
        <p:guide orient="horz" pos="2160"/>
        <p:guide pos="2880"/>
      </p:guideLst>
    </p:cSldViewPr>
  </p:slideViewPr>
  <p:notesTextViewPr>
    <p:cViewPr>
      <p:scale>
        <a:sx n="1" d="1"/>
        <a:sy n="1" d="1"/>
      </p:scale>
      <p:origin x="0" y="0"/>
    </p:cViewPr>
  </p:notesTextViewPr>
  <p:notesViewPr>
    <p:cSldViewPr>
      <p:cViewPr varScale="1">
        <p:scale>
          <a:sx n="66" d="100"/>
          <a:sy n="66" d="100"/>
        </p:scale>
        <p:origin x="3134"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a:t>REVIEW-I</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D86515-8EBA-400E-A96D-2F8A6C60D655}" type="datetimeFigureOut">
              <a:rPr lang="en-IN" smtClean="0"/>
              <a:pPr/>
              <a:t>08-11-2023</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IN"/>
              <a:t>BATCH NO:                   PRESENTED DATE:</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4878CF-8FC7-4370-B28D-5CC1922D65AA}" type="slidenum">
              <a:rPr lang="en-IN" smtClean="0"/>
              <a:pPr/>
              <a:t>‹#›</a:t>
            </a:fld>
            <a:endParaRPr lang="en-IN"/>
          </a:p>
        </p:txBody>
      </p:sp>
    </p:spTree>
    <p:extLst>
      <p:ext uri="{BB962C8B-B14F-4D97-AF65-F5344CB8AC3E}">
        <p14:creationId xmlns:p14="http://schemas.microsoft.com/office/powerpoint/2010/main" val="111840102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a:t>REVIEW-I</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32EFEE-7E95-432F-B5F7-1629128B8B50}" type="datetimeFigureOut">
              <a:rPr lang="en-IN" smtClean="0"/>
              <a:pPr/>
              <a:t>08-11-2023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IN"/>
              <a:t>BATCH NO:                   PRESENTED DATE:</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769F63-365D-4A0A-B033-A46EF4671CBB}" type="slidenum">
              <a:rPr lang="en-IN" smtClean="0"/>
              <a:pPr/>
              <a:t>‹#›</a:t>
            </a:fld>
            <a:endParaRPr lang="en-IN"/>
          </a:p>
        </p:txBody>
      </p:sp>
    </p:spTree>
    <p:extLst>
      <p:ext uri="{BB962C8B-B14F-4D97-AF65-F5344CB8AC3E}">
        <p14:creationId xmlns:p14="http://schemas.microsoft.com/office/powerpoint/2010/main" val="3926984214"/>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0769F63-365D-4A0A-B033-A46EF4671CBB}" type="slidenum">
              <a:rPr lang="en-IN" smtClean="0"/>
              <a:pPr/>
              <a:t>1</a:t>
            </a:fld>
            <a:endParaRPr lang="en-IN"/>
          </a:p>
        </p:txBody>
      </p:sp>
      <p:sp>
        <p:nvSpPr>
          <p:cNvPr id="5" name="Footer Placeholder 4"/>
          <p:cNvSpPr>
            <a:spLocks noGrp="1"/>
          </p:cNvSpPr>
          <p:nvPr>
            <p:ph type="ftr" sz="quarter" idx="11"/>
          </p:nvPr>
        </p:nvSpPr>
        <p:spPr/>
        <p:txBody>
          <a:bodyPr/>
          <a:lstStyle/>
          <a:p>
            <a:r>
              <a:rPr lang="en-IN"/>
              <a:t>BATCH NO:                   PRESENTED DATE:</a:t>
            </a:r>
          </a:p>
        </p:txBody>
      </p:sp>
      <p:sp>
        <p:nvSpPr>
          <p:cNvPr id="6" name="Header Placeholder 5"/>
          <p:cNvSpPr>
            <a:spLocks noGrp="1"/>
          </p:cNvSpPr>
          <p:nvPr>
            <p:ph type="hdr" sz="quarter" idx="12"/>
          </p:nvPr>
        </p:nvSpPr>
        <p:spPr/>
        <p:txBody>
          <a:bodyPr/>
          <a:lstStyle/>
          <a:p>
            <a:r>
              <a:rPr lang="en-IN"/>
              <a:t>REVIEW-I</a:t>
            </a:r>
          </a:p>
        </p:txBody>
      </p:sp>
    </p:spTree>
    <p:extLst>
      <p:ext uri="{BB962C8B-B14F-4D97-AF65-F5344CB8AC3E}">
        <p14:creationId xmlns:p14="http://schemas.microsoft.com/office/powerpoint/2010/main" val="20121984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cstate="print">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cstate="print">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cstate="print">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70D537-EDE2-49AE-810C-8B0B3D1F84AB}" type="datetime1">
              <a:rPr lang="en-IN" smtClean="0"/>
              <a:pPr/>
              <a:t>08-11-2023</a:t>
            </a:fld>
            <a:endParaRPr lang="en-IN"/>
          </a:p>
        </p:txBody>
      </p:sp>
      <p:sp>
        <p:nvSpPr>
          <p:cNvPr id="5" name="Footer Placeholder 4"/>
          <p:cNvSpPr>
            <a:spLocks noGrp="1"/>
          </p:cNvSpPr>
          <p:nvPr>
            <p:ph type="ftr" sz="quarter" idx="11"/>
          </p:nvPr>
        </p:nvSpPr>
        <p:spPr>
          <a:xfrm>
            <a:off x="812805" y="6272785"/>
            <a:ext cx="4745736" cy="365125"/>
          </a:xfrm>
        </p:spPr>
        <p:txBody>
          <a:bodyPr/>
          <a:lstStyle/>
          <a:p>
            <a:r>
              <a:rPr lang="en-IN"/>
              <a:t>BATCH NO:        DEPARTMENT OF COMPUTER SCIENCE &amp; ENGINEERING</a:t>
            </a:r>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FA00FD27-8DB0-4CB2-BD37-BEA95C6A1008}" type="slidenum">
              <a:rPr lang="en-IN" smtClean="0"/>
              <a:pPr/>
              <a:t>‹#›</a:t>
            </a:fld>
            <a:endParaRPr lang="en-IN"/>
          </a:p>
        </p:txBody>
      </p:sp>
    </p:spTree>
    <p:extLst>
      <p:ext uri="{BB962C8B-B14F-4D97-AF65-F5344CB8AC3E}">
        <p14:creationId xmlns:p14="http://schemas.microsoft.com/office/powerpoint/2010/main" val="3401846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3BA35F-3FF9-4172-8315-9A07D29B3C60}" type="datetime1">
              <a:rPr lang="en-IN" smtClean="0"/>
              <a:pPr/>
              <a:t>08-11-2023</a:t>
            </a:fld>
            <a:endParaRPr lang="en-IN"/>
          </a:p>
        </p:txBody>
      </p:sp>
      <p:sp>
        <p:nvSpPr>
          <p:cNvPr id="8" name="Footer Placeholder 7"/>
          <p:cNvSpPr>
            <a:spLocks noGrp="1"/>
          </p:cNvSpPr>
          <p:nvPr>
            <p:ph type="ftr" sz="quarter" idx="11"/>
          </p:nvPr>
        </p:nvSpPr>
        <p:spPr/>
        <p:txBody>
          <a:bodyPr/>
          <a:lstStyle/>
          <a:p>
            <a:r>
              <a:rPr lang="en-IN"/>
              <a:t>BATCH NO:        DEPARTMENT OF COMPUTER SCIENCE &amp; ENGINEERING</a:t>
            </a:r>
          </a:p>
        </p:txBody>
      </p:sp>
      <p:sp>
        <p:nvSpPr>
          <p:cNvPr id="9" name="Slide Number Placeholder 8"/>
          <p:cNvSpPr>
            <a:spLocks noGrp="1"/>
          </p:cNvSpPr>
          <p:nvPr>
            <p:ph type="sldNum" sz="quarter" idx="12"/>
          </p:nvPr>
        </p:nvSpPr>
        <p:spPr/>
        <p:txBody>
          <a:bodyPr/>
          <a:lstStyle/>
          <a:p>
            <a:fld id="{FA00FD27-8DB0-4CB2-BD37-BEA95C6A1008}" type="slidenum">
              <a:rPr lang="en-IN" smtClean="0"/>
              <a:pPr/>
              <a:t>‹#›</a:t>
            </a:fld>
            <a:endParaRPr lang="en-IN"/>
          </a:p>
        </p:txBody>
      </p:sp>
    </p:spTree>
    <p:extLst>
      <p:ext uri="{BB962C8B-B14F-4D97-AF65-F5344CB8AC3E}">
        <p14:creationId xmlns:p14="http://schemas.microsoft.com/office/powerpoint/2010/main" val="17968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A4DB02-0D07-4586-887F-03783EBD29DC}" type="datetime1">
              <a:rPr lang="en-IN" smtClean="0"/>
              <a:pPr/>
              <a:t>08-11-2023</a:t>
            </a:fld>
            <a:endParaRPr lang="en-IN"/>
          </a:p>
        </p:txBody>
      </p:sp>
      <p:sp>
        <p:nvSpPr>
          <p:cNvPr id="8" name="Footer Placeholder 7"/>
          <p:cNvSpPr>
            <a:spLocks noGrp="1"/>
          </p:cNvSpPr>
          <p:nvPr>
            <p:ph type="ftr" sz="quarter" idx="11"/>
          </p:nvPr>
        </p:nvSpPr>
        <p:spPr/>
        <p:txBody>
          <a:bodyPr/>
          <a:lstStyle/>
          <a:p>
            <a:r>
              <a:rPr lang="en-IN"/>
              <a:t>BATCH NO:        DEPARTMENT OF COMPUTER SCIENCE &amp; ENGINEERING</a:t>
            </a:r>
          </a:p>
        </p:txBody>
      </p:sp>
      <p:sp>
        <p:nvSpPr>
          <p:cNvPr id="9" name="Slide Number Placeholder 8"/>
          <p:cNvSpPr>
            <a:spLocks noGrp="1"/>
          </p:cNvSpPr>
          <p:nvPr>
            <p:ph type="sldNum" sz="quarter" idx="12"/>
          </p:nvPr>
        </p:nvSpPr>
        <p:spPr/>
        <p:txBody>
          <a:bodyPr/>
          <a:lstStyle/>
          <a:p>
            <a:fld id="{FA00FD27-8DB0-4CB2-BD37-BEA95C6A1008}" type="slidenum">
              <a:rPr lang="en-IN" smtClean="0"/>
              <a:pPr/>
              <a:t>‹#›</a:t>
            </a:fld>
            <a:endParaRPr lang="en-IN"/>
          </a:p>
        </p:txBody>
      </p:sp>
    </p:spTree>
    <p:extLst>
      <p:ext uri="{BB962C8B-B14F-4D97-AF65-F5344CB8AC3E}">
        <p14:creationId xmlns:p14="http://schemas.microsoft.com/office/powerpoint/2010/main" val="656101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B7F2CF-3883-4F4C-B632-6E38E4E094B5}" type="datetime1">
              <a:rPr lang="en-IN" smtClean="0"/>
              <a:pPr/>
              <a:t>08-11-2023</a:t>
            </a:fld>
            <a:endParaRPr lang="en-IN"/>
          </a:p>
        </p:txBody>
      </p:sp>
      <p:sp>
        <p:nvSpPr>
          <p:cNvPr id="8" name="Footer Placeholder 7"/>
          <p:cNvSpPr>
            <a:spLocks noGrp="1"/>
          </p:cNvSpPr>
          <p:nvPr>
            <p:ph type="ftr" sz="quarter" idx="11"/>
          </p:nvPr>
        </p:nvSpPr>
        <p:spPr/>
        <p:txBody>
          <a:bodyPr/>
          <a:lstStyle/>
          <a:p>
            <a:r>
              <a:rPr lang="en-IN"/>
              <a:t>BATCH NO:        DEPARTMENT OF COMPUTER SCIENCE &amp; ENGINEERING</a:t>
            </a:r>
          </a:p>
        </p:txBody>
      </p:sp>
      <p:sp>
        <p:nvSpPr>
          <p:cNvPr id="9" name="Slide Number Placeholder 8"/>
          <p:cNvSpPr>
            <a:spLocks noGrp="1"/>
          </p:cNvSpPr>
          <p:nvPr>
            <p:ph type="sldNum" sz="quarter" idx="12"/>
          </p:nvPr>
        </p:nvSpPr>
        <p:spPr/>
        <p:txBody>
          <a:bodyPr/>
          <a:lstStyle/>
          <a:p>
            <a:fld id="{FA00FD27-8DB0-4CB2-BD37-BEA95C6A1008}" type="slidenum">
              <a:rPr lang="en-IN" smtClean="0"/>
              <a:pPr/>
              <a:t>‹#›</a:t>
            </a:fld>
            <a:endParaRPr lang="en-IN"/>
          </a:p>
        </p:txBody>
      </p:sp>
    </p:spTree>
    <p:extLst>
      <p:ext uri="{BB962C8B-B14F-4D97-AF65-F5344CB8AC3E}">
        <p14:creationId xmlns:p14="http://schemas.microsoft.com/office/powerpoint/2010/main" val="28454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cstate="print">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B1066AE2-AF1D-4677-96D7-EBAA6AE25E23}" type="datetime1">
              <a:rPr lang="en-IN" smtClean="0"/>
              <a:pPr/>
              <a:t>08-11-2023</a:t>
            </a:fld>
            <a:endParaRPr lang="en-IN"/>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r>
              <a:rPr lang="en-IN"/>
              <a:t>BATCH NO:        DEPARTMENT OF COMPUTER SCIENCE &amp; ENGINEERING</a:t>
            </a:r>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FA00FD27-8DB0-4CB2-BD37-BEA95C6A1008}" type="slidenum">
              <a:rPr lang="en-IN" smtClean="0"/>
              <a:pPr/>
              <a:t>‹#›</a:t>
            </a:fld>
            <a:endParaRPr lang="en-IN"/>
          </a:p>
        </p:txBody>
      </p:sp>
    </p:spTree>
    <p:extLst>
      <p:ext uri="{BB962C8B-B14F-4D97-AF65-F5344CB8AC3E}">
        <p14:creationId xmlns:p14="http://schemas.microsoft.com/office/powerpoint/2010/main" val="1513656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1B02B2-2503-42D5-8933-DD97C0BEA5D0}" type="datetime1">
              <a:rPr lang="en-IN" smtClean="0"/>
              <a:pPr/>
              <a:t>08-11-2023</a:t>
            </a:fld>
            <a:endParaRPr lang="en-IN"/>
          </a:p>
        </p:txBody>
      </p:sp>
      <p:sp>
        <p:nvSpPr>
          <p:cNvPr id="6" name="Footer Placeholder 5"/>
          <p:cNvSpPr>
            <a:spLocks noGrp="1"/>
          </p:cNvSpPr>
          <p:nvPr>
            <p:ph type="ftr" sz="quarter" idx="11"/>
          </p:nvPr>
        </p:nvSpPr>
        <p:spPr/>
        <p:txBody>
          <a:bodyPr/>
          <a:lstStyle/>
          <a:p>
            <a:r>
              <a:rPr lang="en-IN"/>
              <a:t>BATCH NO:        DEPARTMENT OF COMPUTER SCIENCE &amp; ENGINEERING</a:t>
            </a:r>
          </a:p>
        </p:txBody>
      </p:sp>
      <p:sp>
        <p:nvSpPr>
          <p:cNvPr id="7" name="Slide Number Placeholder 6"/>
          <p:cNvSpPr>
            <a:spLocks noGrp="1"/>
          </p:cNvSpPr>
          <p:nvPr>
            <p:ph type="sldNum" sz="quarter" idx="12"/>
          </p:nvPr>
        </p:nvSpPr>
        <p:spPr/>
        <p:txBody>
          <a:bodyPr/>
          <a:lstStyle/>
          <a:p>
            <a:fld id="{FA00FD27-8DB0-4CB2-BD37-BEA95C6A1008}" type="slidenum">
              <a:rPr lang="en-IN" smtClean="0"/>
              <a:pPr/>
              <a:t>‹#›</a:t>
            </a:fld>
            <a:endParaRPr lang="en-IN"/>
          </a:p>
        </p:txBody>
      </p:sp>
    </p:spTree>
    <p:extLst>
      <p:ext uri="{BB962C8B-B14F-4D97-AF65-F5344CB8AC3E}">
        <p14:creationId xmlns:p14="http://schemas.microsoft.com/office/powerpoint/2010/main" val="4280863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CB3616-465C-495D-9A00-056676821BE6}" type="datetime1">
              <a:rPr lang="en-IN" smtClean="0"/>
              <a:pPr/>
              <a:t>08-11-2023</a:t>
            </a:fld>
            <a:endParaRPr lang="en-IN"/>
          </a:p>
        </p:txBody>
      </p:sp>
      <p:sp>
        <p:nvSpPr>
          <p:cNvPr id="8" name="Footer Placeholder 7"/>
          <p:cNvSpPr>
            <a:spLocks noGrp="1"/>
          </p:cNvSpPr>
          <p:nvPr>
            <p:ph type="ftr" sz="quarter" idx="11"/>
          </p:nvPr>
        </p:nvSpPr>
        <p:spPr/>
        <p:txBody>
          <a:bodyPr/>
          <a:lstStyle/>
          <a:p>
            <a:r>
              <a:rPr lang="en-IN"/>
              <a:t>BATCH NO:        DEPARTMENT OF COMPUTER SCIENCE &amp; ENGINEERING</a:t>
            </a:r>
          </a:p>
        </p:txBody>
      </p:sp>
      <p:sp>
        <p:nvSpPr>
          <p:cNvPr id="9" name="Slide Number Placeholder 8"/>
          <p:cNvSpPr>
            <a:spLocks noGrp="1"/>
          </p:cNvSpPr>
          <p:nvPr>
            <p:ph type="sldNum" sz="quarter" idx="12"/>
          </p:nvPr>
        </p:nvSpPr>
        <p:spPr/>
        <p:txBody>
          <a:bodyPr/>
          <a:lstStyle/>
          <a:p>
            <a:fld id="{FA00FD27-8DB0-4CB2-BD37-BEA95C6A1008}" type="slidenum">
              <a:rPr lang="en-IN" smtClean="0"/>
              <a:pPr/>
              <a:t>‹#›</a:t>
            </a:fld>
            <a:endParaRPr lang="en-IN"/>
          </a:p>
        </p:txBody>
      </p:sp>
    </p:spTree>
    <p:extLst>
      <p:ext uri="{BB962C8B-B14F-4D97-AF65-F5344CB8AC3E}">
        <p14:creationId xmlns:p14="http://schemas.microsoft.com/office/powerpoint/2010/main" val="1785761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55F0F884-C838-417E-99C1-DE1F0E45D1A5}" type="datetime1">
              <a:rPr lang="en-IN" smtClean="0"/>
              <a:pPr/>
              <a:t>08-11-2023</a:t>
            </a:fld>
            <a:endParaRPr lang="en-IN"/>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pPr/>
              <a:t>‹#›</a:t>
            </a:fld>
            <a:endParaRPr lang="en-IN"/>
          </a:p>
        </p:txBody>
      </p:sp>
    </p:spTree>
    <p:extLst>
      <p:ext uri="{BB962C8B-B14F-4D97-AF65-F5344CB8AC3E}">
        <p14:creationId xmlns:p14="http://schemas.microsoft.com/office/powerpoint/2010/main" val="3415839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1429E6-F48A-43E5-A67A-B601591398FA}" type="datetime1">
              <a:rPr lang="en-IN" smtClean="0"/>
              <a:pPr/>
              <a:t>08-11-2023</a:t>
            </a:fld>
            <a:endParaRPr lang="en-IN"/>
          </a:p>
        </p:txBody>
      </p:sp>
      <p:sp>
        <p:nvSpPr>
          <p:cNvPr id="3" name="Footer Placeholder 2"/>
          <p:cNvSpPr>
            <a:spLocks noGrp="1"/>
          </p:cNvSpPr>
          <p:nvPr>
            <p:ph type="ftr" sz="quarter" idx="11"/>
          </p:nvPr>
        </p:nvSpPr>
        <p:spPr/>
        <p:txBody>
          <a:bodyPr/>
          <a:lstStyle/>
          <a:p>
            <a:r>
              <a:rPr lang="en-IN"/>
              <a:t>BATCH NO:        DEPARTMENT OF COMPUTER SCIENCE &amp; ENGINEERING</a:t>
            </a:r>
          </a:p>
        </p:txBody>
      </p:sp>
      <p:sp>
        <p:nvSpPr>
          <p:cNvPr id="4" name="Slide Number Placeholder 3"/>
          <p:cNvSpPr>
            <a:spLocks noGrp="1"/>
          </p:cNvSpPr>
          <p:nvPr>
            <p:ph type="sldNum" sz="quarter" idx="12"/>
          </p:nvPr>
        </p:nvSpPr>
        <p:spPr/>
        <p:txBody>
          <a:bodyPr/>
          <a:lstStyle/>
          <a:p>
            <a:fld id="{FA00FD27-8DB0-4CB2-BD37-BEA95C6A1008}" type="slidenum">
              <a:rPr lang="en-IN" smtClean="0"/>
              <a:pPr/>
              <a:t>‹#›</a:t>
            </a:fld>
            <a:endParaRPr lang="en-IN"/>
          </a:p>
        </p:txBody>
      </p:sp>
    </p:spTree>
    <p:extLst>
      <p:ext uri="{BB962C8B-B14F-4D97-AF65-F5344CB8AC3E}">
        <p14:creationId xmlns:p14="http://schemas.microsoft.com/office/powerpoint/2010/main" val="3915484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cstate="print">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073DCE43-7549-4D6F-B1F3-E92C10B6BCCC}" type="datetime1">
              <a:rPr lang="en-IN" smtClean="0"/>
              <a:pPr/>
              <a:t>08-11-2023</a:t>
            </a:fld>
            <a:endParaRPr lang="en-IN"/>
          </a:p>
        </p:txBody>
      </p:sp>
      <p:sp>
        <p:nvSpPr>
          <p:cNvPr id="10" name="Footer Placeholder 9"/>
          <p:cNvSpPr>
            <a:spLocks noGrp="1"/>
          </p:cNvSpPr>
          <p:nvPr>
            <p:ph type="ftr" sz="quarter" idx="11"/>
          </p:nvPr>
        </p:nvSpPr>
        <p:spPr/>
        <p:txBody>
          <a:bodyPr/>
          <a:lstStyle/>
          <a:p>
            <a:r>
              <a:rPr lang="en-IN"/>
              <a:t>BATCH NO:        DEPARTMENT OF COMPUTER SCIENCE &amp; ENGINEERING</a:t>
            </a:r>
          </a:p>
        </p:txBody>
      </p:sp>
      <p:sp>
        <p:nvSpPr>
          <p:cNvPr id="11" name="Slide Number Placeholder 10"/>
          <p:cNvSpPr>
            <a:spLocks noGrp="1"/>
          </p:cNvSpPr>
          <p:nvPr>
            <p:ph type="sldNum" sz="quarter" idx="12"/>
          </p:nvPr>
        </p:nvSpPr>
        <p:spPr/>
        <p:txBody>
          <a:bodyPr/>
          <a:lstStyle/>
          <a:p>
            <a:fld id="{FA00FD27-8DB0-4CB2-BD37-BEA95C6A1008}" type="slidenum">
              <a:rPr lang="en-IN" smtClean="0"/>
              <a:pPr/>
              <a:t>‹#›</a:t>
            </a:fld>
            <a:endParaRPr lang="en-IN"/>
          </a:p>
        </p:txBody>
      </p:sp>
    </p:spTree>
    <p:extLst>
      <p:ext uri="{BB962C8B-B14F-4D97-AF65-F5344CB8AC3E}">
        <p14:creationId xmlns:p14="http://schemas.microsoft.com/office/powerpoint/2010/main" val="2180476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cstate="print">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F4BACCD4-F58A-4D26-959D-A6D58818C3CA}" type="datetime1">
              <a:rPr lang="en-IN" smtClean="0"/>
              <a:pPr/>
              <a:t>08-11-2023</a:t>
            </a:fld>
            <a:endParaRPr lang="en-IN"/>
          </a:p>
        </p:txBody>
      </p:sp>
      <p:sp>
        <p:nvSpPr>
          <p:cNvPr id="10" name="Slide Number Placeholder 9"/>
          <p:cNvSpPr>
            <a:spLocks noGrp="1"/>
          </p:cNvSpPr>
          <p:nvPr>
            <p:ph type="sldNum" sz="quarter" idx="12"/>
          </p:nvPr>
        </p:nvSpPr>
        <p:spPr/>
        <p:txBody>
          <a:bodyPr/>
          <a:lstStyle/>
          <a:p>
            <a:fld id="{FA00FD27-8DB0-4CB2-BD37-BEA95C6A1008}" type="slidenum">
              <a:rPr lang="en-IN" smtClean="0"/>
              <a:pPr/>
              <a:t>‹#›</a:t>
            </a:fld>
            <a:endParaRPr lang="en-IN"/>
          </a:p>
        </p:txBody>
      </p:sp>
    </p:spTree>
    <p:extLst>
      <p:ext uri="{BB962C8B-B14F-4D97-AF65-F5344CB8AC3E}">
        <p14:creationId xmlns:p14="http://schemas.microsoft.com/office/powerpoint/2010/main" val="1470201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cstate="print">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9BEDCF45-E68F-436B-B297-193DBD8C6844}" type="datetime1">
              <a:rPr lang="en-IN" smtClean="0"/>
              <a:pPr/>
              <a:t>08-11-2023</a:t>
            </a:fld>
            <a:endParaRPr lang="en-IN"/>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r>
              <a:rPr lang="en-IN"/>
              <a:t>BATCH NO:        DEPARTMENT OF COMPUTER SCIENCE &amp; ENGINEERING</a:t>
            </a:r>
            <a:endParaRPr lang="en-IN"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r>
              <a:rPr lang="en-IN"/>
              <a:t>BATCH-NO:</a:t>
            </a:r>
            <a:endParaRPr lang="en-IN" dirty="0"/>
          </a:p>
        </p:txBody>
      </p:sp>
      <p:pic>
        <p:nvPicPr>
          <p:cNvPr id="10" name="Picture 9">
            <a:extLst>
              <a:ext uri="{FF2B5EF4-FFF2-40B4-BE49-F238E27FC236}">
                <a16:creationId xmlns:a16="http://schemas.microsoft.com/office/drawing/2014/main" id="{D3261038-0B5B-4134-806C-5BF2BDD140E8}"/>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308304" y="468078"/>
            <a:ext cx="1119658" cy="1119658"/>
          </a:xfrm>
          <a:prstGeom prst="rect">
            <a:avLst/>
          </a:prstGeom>
        </p:spPr>
      </p:pic>
    </p:spTree>
    <p:extLst>
      <p:ext uri="{BB962C8B-B14F-4D97-AF65-F5344CB8AC3E}">
        <p14:creationId xmlns:p14="http://schemas.microsoft.com/office/powerpoint/2010/main" val="238899075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p:txStyles>
    <p:titleStyle>
      <a:lvl1pPr algn="l" defTabSz="914400" rtl="0" eaLnBrk="1" latinLnBrk="0" hangingPunct="1">
        <a:lnSpc>
          <a:spcPct val="90000"/>
        </a:lnSpc>
        <a:spcBef>
          <a:spcPct val="0"/>
        </a:spcBef>
        <a:buNone/>
        <a:defRPr sz="4200" b="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doi.org/10.3390/electronics12010028"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VTU"/>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5816" y="839440"/>
            <a:ext cx="3096344" cy="710214"/>
          </a:xfrm>
          <a:prstGeom prst="rect">
            <a:avLst/>
          </a:prstGeom>
          <a:noFill/>
          <a:ln>
            <a:noFill/>
          </a:ln>
        </p:spPr>
      </p:pic>
      <p:sp>
        <p:nvSpPr>
          <p:cNvPr id="4" name="Rectangle 3"/>
          <p:cNvSpPr/>
          <p:nvPr/>
        </p:nvSpPr>
        <p:spPr>
          <a:xfrm>
            <a:off x="755576" y="1700808"/>
            <a:ext cx="7848872" cy="1877437"/>
          </a:xfrm>
          <a:prstGeom prst="rect">
            <a:avLst/>
          </a:prstGeom>
        </p:spPr>
        <p:txBody>
          <a:bodyPr wrap="square">
            <a:spAutoFit/>
          </a:bodyPr>
          <a:lstStyle/>
          <a:p>
            <a:pPr algn="ctr"/>
            <a:r>
              <a:rPr lang="en-US" sz="1600" b="1" dirty="0">
                <a:latin typeface="Times New Roman" pitchFamily="18" charset="0"/>
                <a:ea typeface="Verdana" pitchFamily="34" charset="0"/>
                <a:cs typeface="Times New Roman" pitchFamily="18" charset="0"/>
              </a:rPr>
              <a:t>DEPARTMENT OF ELECTRONICS AND COMMUNICATION ENGINEERING</a:t>
            </a:r>
          </a:p>
          <a:p>
            <a:pPr algn="ctr"/>
            <a:r>
              <a:rPr lang="en-US" sz="1600" b="1" dirty="0">
                <a:latin typeface="Times New Roman" pitchFamily="18" charset="0"/>
                <a:ea typeface="Verdana" pitchFamily="34" charset="0"/>
                <a:cs typeface="Times New Roman" pitchFamily="18" charset="0"/>
              </a:rPr>
              <a:t>SCHOOL OF ELECTRICAL &amp; COMMUNICATION</a:t>
            </a:r>
          </a:p>
          <a:p>
            <a:pPr algn="ctr"/>
            <a:r>
              <a:rPr lang="en-IN" sz="1600" b="1" dirty="0">
                <a:latin typeface="Times New Roman" pitchFamily="18" charset="0"/>
                <a:cs typeface="Times New Roman" pitchFamily="18" charset="0"/>
              </a:rPr>
              <a:t>10214EC501</a:t>
            </a:r>
            <a:endParaRPr lang="en-US" altLang="en-US" sz="1600" b="1" dirty="0">
              <a:latin typeface="Times New Roman" pitchFamily="18" charset="0"/>
              <a:ea typeface="Verdana" pitchFamily="34" charset="0"/>
              <a:cs typeface="Times New Roman" pitchFamily="18" charset="0"/>
            </a:endParaRPr>
          </a:p>
          <a:p>
            <a:pPr lvl="0" algn="ctr" eaLnBrk="1" latinLnBrk="1" hangingPunct="1"/>
            <a:r>
              <a:rPr lang="en-IN" sz="1600" b="1" dirty="0">
                <a:latin typeface="Times New Roman" pitchFamily="18" charset="0"/>
                <a:ea typeface="Verdana" pitchFamily="34" charset="0"/>
                <a:cs typeface="Times New Roman" pitchFamily="18" charset="0"/>
              </a:rPr>
              <a:t>COMMUNITY SERVICE PROJECT</a:t>
            </a:r>
            <a:endParaRPr lang="en-US" sz="1600" b="1" dirty="0">
              <a:latin typeface="Times New Roman" pitchFamily="18" charset="0"/>
              <a:ea typeface="Verdana" pitchFamily="34" charset="0"/>
              <a:cs typeface="Times New Roman" pitchFamily="18" charset="0"/>
            </a:endParaRPr>
          </a:p>
          <a:p>
            <a:pPr lvl="0" algn="ctr" eaLnBrk="1" latinLnBrk="1" hangingPunct="1"/>
            <a:r>
              <a:rPr lang="en-US" sz="1600" b="1" dirty="0">
                <a:latin typeface="Times New Roman" pitchFamily="18" charset="0"/>
                <a:ea typeface="Verdana" pitchFamily="34" charset="0"/>
                <a:cs typeface="Times New Roman" pitchFamily="18" charset="0"/>
              </a:rPr>
              <a:t>SUMMER SEMESTER(2023-2024) </a:t>
            </a:r>
          </a:p>
          <a:p>
            <a:pPr algn="ctr"/>
            <a:r>
              <a:rPr lang="en-US" sz="1600" b="1" dirty="0">
                <a:latin typeface="Times New Roman" pitchFamily="18" charset="0"/>
                <a:ea typeface="Verdana" pitchFamily="34" charset="0"/>
                <a:cs typeface="Times New Roman" pitchFamily="18" charset="0"/>
              </a:rPr>
              <a:t>REVIEW - II</a:t>
            </a:r>
            <a:endParaRPr lang="en-IN" sz="1600" dirty="0">
              <a:latin typeface="Times New Roman" pitchFamily="18" charset="0"/>
              <a:ea typeface="Verdana" pitchFamily="34" charset="0"/>
              <a:cs typeface="Times New Roman" pitchFamily="18" charset="0"/>
            </a:endParaRPr>
          </a:p>
          <a:p>
            <a:pPr algn="ctr"/>
            <a:endParaRPr lang="en-IN" dirty="0"/>
          </a:p>
        </p:txBody>
      </p:sp>
      <p:sp>
        <p:nvSpPr>
          <p:cNvPr id="7" name="Rectangle 6"/>
          <p:cNvSpPr/>
          <p:nvPr/>
        </p:nvSpPr>
        <p:spPr>
          <a:xfrm>
            <a:off x="588667" y="3529344"/>
            <a:ext cx="7848872" cy="400110"/>
          </a:xfrm>
          <a:prstGeom prst="rect">
            <a:avLst/>
          </a:prstGeom>
        </p:spPr>
        <p:txBody>
          <a:bodyPr wrap="square">
            <a:spAutoFit/>
          </a:bodyPr>
          <a:lstStyle/>
          <a:p>
            <a:pPr algn="ctr"/>
            <a:r>
              <a:rPr lang="en-IN" sz="2000" b="1" dirty="0">
                <a:latin typeface="Times New Roman" pitchFamily="18" charset="0"/>
                <a:cs typeface="Times New Roman" pitchFamily="18" charset="0"/>
              </a:rPr>
              <a:t>“SENSOR FOR MONITORING SOIL MOISTURE”</a:t>
            </a:r>
            <a:endParaRPr lang="en-IN" sz="2000" dirty="0"/>
          </a:p>
        </p:txBody>
      </p:sp>
      <p:sp>
        <p:nvSpPr>
          <p:cNvPr id="8" name="Rectangle 7"/>
          <p:cNvSpPr/>
          <p:nvPr/>
        </p:nvSpPr>
        <p:spPr>
          <a:xfrm>
            <a:off x="3275856" y="4752025"/>
            <a:ext cx="5760640" cy="1169551"/>
          </a:xfrm>
          <a:prstGeom prst="rect">
            <a:avLst/>
          </a:prstGeom>
        </p:spPr>
        <p:txBody>
          <a:bodyPr wrap="square">
            <a:spAutoFit/>
          </a:bodyPr>
          <a:lstStyle/>
          <a:p>
            <a:pPr algn="just"/>
            <a:r>
              <a:rPr lang="en-IN" sz="1400" b="1" dirty="0">
                <a:latin typeface="Times New Roman" pitchFamily="18" charset="0"/>
                <a:cs typeface="Times New Roman" pitchFamily="18" charset="0"/>
              </a:rPr>
              <a:t>PRESENTED BY</a:t>
            </a:r>
          </a:p>
          <a:p>
            <a:pPr algn="just"/>
            <a:endParaRPr lang="en-IN" sz="1400" b="1" dirty="0">
              <a:latin typeface="Times New Roman" pitchFamily="18" charset="0"/>
              <a:cs typeface="Times New Roman" pitchFamily="18" charset="0"/>
            </a:endParaRPr>
          </a:p>
          <a:p>
            <a:pPr algn="just"/>
            <a:r>
              <a:rPr lang="en-IN" sz="1400" b="1" dirty="0">
                <a:latin typeface="Times New Roman" pitchFamily="18" charset="0"/>
                <a:cs typeface="Times New Roman" pitchFamily="18" charset="0"/>
              </a:rPr>
              <a:t>1. J.MANINDRA  		        (VTU19769) (21UEEC0109)</a:t>
            </a:r>
          </a:p>
          <a:p>
            <a:pPr algn="just"/>
            <a:r>
              <a:rPr lang="en-IN" sz="1400" b="1" dirty="0">
                <a:latin typeface="Times New Roman" pitchFamily="18" charset="0"/>
                <a:cs typeface="Times New Roman" pitchFamily="18" charset="0"/>
              </a:rPr>
              <a:t>2. N.JAI PRAKASH 		        (VTU20914) (21UEEA0200)</a:t>
            </a:r>
          </a:p>
          <a:p>
            <a:pPr algn="just"/>
            <a:r>
              <a:rPr lang="en-IN" sz="1400" b="1" dirty="0">
                <a:latin typeface="Times New Roman" pitchFamily="18" charset="0"/>
                <a:cs typeface="Times New Roman" pitchFamily="18" charset="0"/>
              </a:rPr>
              <a:t>3. J.ESWARA VENKATA SAI        (VTU20999) (21UEEC0112)</a:t>
            </a:r>
          </a:p>
        </p:txBody>
      </p:sp>
      <p:sp>
        <p:nvSpPr>
          <p:cNvPr id="9" name="Rectangle 8"/>
          <p:cNvSpPr/>
          <p:nvPr/>
        </p:nvSpPr>
        <p:spPr>
          <a:xfrm>
            <a:off x="349111" y="4883408"/>
            <a:ext cx="2843808" cy="954107"/>
          </a:xfrm>
          <a:prstGeom prst="rect">
            <a:avLst/>
          </a:prstGeom>
        </p:spPr>
        <p:txBody>
          <a:bodyPr wrap="square">
            <a:spAutoFit/>
          </a:bodyPr>
          <a:lstStyle/>
          <a:p>
            <a:r>
              <a:rPr lang="en-IN" sz="1400" b="1" dirty="0">
                <a:latin typeface="Times New Roman" pitchFamily="18" charset="0"/>
                <a:cs typeface="Times New Roman" pitchFamily="18" charset="0"/>
              </a:rPr>
              <a:t>SUPERVISED BY</a:t>
            </a:r>
          </a:p>
          <a:p>
            <a:endParaRPr lang="en-IN" sz="1400" b="1" dirty="0">
              <a:latin typeface="Times New Roman" pitchFamily="18" charset="0"/>
              <a:cs typeface="Times New Roman" pitchFamily="18" charset="0"/>
            </a:endParaRPr>
          </a:p>
          <a:p>
            <a:r>
              <a:rPr lang="fr-FR" sz="1400" b="1" dirty="0">
                <a:latin typeface="Times New Roman" panose="02020603050405020304" pitchFamily="18" charset="0"/>
                <a:cs typeface="Times New Roman" panose="02020603050405020304" pitchFamily="18" charset="0"/>
              </a:rPr>
              <a:t>DR.JOSEPHINE PON GLORIA J </a:t>
            </a:r>
            <a:endParaRPr lang="en-IN" sz="1400" b="1" dirty="0">
              <a:latin typeface="Times New Roman" pitchFamily="18" charset="0"/>
              <a:cs typeface="Times New Roman" pitchFamily="18" charset="0"/>
            </a:endParaRPr>
          </a:p>
          <a:p>
            <a:r>
              <a:rPr lang="en-IN" sz="1400" b="1" dirty="0">
                <a:latin typeface="Times New Roman" pitchFamily="18" charset="0"/>
                <a:cs typeface="Times New Roman" pitchFamily="18" charset="0"/>
              </a:rPr>
              <a:t>ASSISTANT PROFESSOR</a:t>
            </a:r>
            <a:endParaRPr lang="en-IN" sz="1400" dirty="0"/>
          </a:p>
        </p:txBody>
      </p:sp>
      <p:sp>
        <p:nvSpPr>
          <p:cNvPr id="2" name="Date Placeholder 1">
            <a:extLst>
              <a:ext uri="{FF2B5EF4-FFF2-40B4-BE49-F238E27FC236}">
                <a16:creationId xmlns:a16="http://schemas.microsoft.com/office/drawing/2014/main" id="{0AAA78FB-F602-4DCA-A36C-E9E40BCA6B79}"/>
              </a:ext>
            </a:extLst>
          </p:cNvPr>
          <p:cNvSpPr>
            <a:spLocks noGrp="1"/>
          </p:cNvSpPr>
          <p:nvPr>
            <p:ph type="dt" sz="half" idx="10"/>
          </p:nvPr>
        </p:nvSpPr>
        <p:spPr/>
        <p:txBody>
          <a:bodyPr/>
          <a:lstStyle/>
          <a:p>
            <a:fld id="{BDE25BC2-97E0-42D5-B1EE-307C8651BB35}" type="datetime1">
              <a:rPr lang="en-IN" smtClean="0"/>
              <a:pPr/>
              <a:t>08-11-2023</a:t>
            </a:fld>
            <a:endParaRPr lang="en-IN"/>
          </a:p>
        </p:txBody>
      </p:sp>
      <p:sp>
        <p:nvSpPr>
          <p:cNvPr id="3" name="Footer Placeholder 2">
            <a:extLst>
              <a:ext uri="{FF2B5EF4-FFF2-40B4-BE49-F238E27FC236}">
                <a16:creationId xmlns:a16="http://schemas.microsoft.com/office/drawing/2014/main" id="{69B93914-0C82-4A5B-9835-B0D18B34098C}"/>
              </a:ext>
            </a:extLst>
          </p:cNvPr>
          <p:cNvSpPr>
            <a:spLocks noGrp="1"/>
          </p:cNvSpPr>
          <p:nvPr>
            <p:ph type="ftr" sz="quarter" idx="11"/>
          </p:nvPr>
        </p:nvSpPr>
        <p:spPr>
          <a:xfrm>
            <a:off x="685800" y="6272785"/>
            <a:ext cx="5632140" cy="365125"/>
          </a:xfrm>
        </p:spPr>
        <p:txBody>
          <a:bodyPr/>
          <a:lstStyle/>
          <a:p>
            <a:r>
              <a:rPr lang="en-IN" dirty="0"/>
              <a:t>BATCH NO:44        DEPARTMENT ELECTRONICS AND COMMUNICATION ENGINEERING</a:t>
            </a:r>
          </a:p>
        </p:txBody>
      </p:sp>
      <p:sp>
        <p:nvSpPr>
          <p:cNvPr id="10" name="Slide Number Placeholder 9"/>
          <p:cNvSpPr>
            <a:spLocks noGrp="1"/>
          </p:cNvSpPr>
          <p:nvPr>
            <p:ph type="sldNum" sz="quarter" idx="12"/>
          </p:nvPr>
        </p:nvSpPr>
        <p:spPr>
          <a:xfrm>
            <a:off x="488880" y="6608906"/>
            <a:ext cx="8166239" cy="365125"/>
          </a:xfrm>
        </p:spPr>
        <p:txBody>
          <a:bodyPr/>
          <a:lstStyle/>
          <a:p>
            <a:fld id="{FA00FD27-8DB0-4CB2-BD37-BEA95C6A1008}" type="slidenum">
              <a:rPr lang="en-IN" smtClean="0"/>
              <a:pPr/>
              <a:t>1</a:t>
            </a:fld>
            <a:endParaRPr lang="en-IN" dirty="0"/>
          </a:p>
        </p:txBody>
      </p:sp>
    </p:spTree>
    <p:extLst>
      <p:ext uri="{BB962C8B-B14F-4D97-AF65-F5344CB8AC3E}">
        <p14:creationId xmlns:p14="http://schemas.microsoft.com/office/powerpoint/2010/main" val="2270932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3916524307"/>
              </p:ext>
            </p:extLst>
          </p:nvPr>
        </p:nvGraphicFramePr>
        <p:xfrm>
          <a:off x="607695" y="1700808"/>
          <a:ext cx="7928609" cy="4396080"/>
        </p:xfrm>
        <a:graphic>
          <a:graphicData uri="http://schemas.openxmlformats.org/drawingml/2006/table">
            <a:tbl>
              <a:tblPr firstRow="1" bandRow="1">
                <a:tableStyleId>{2D5ABB26-0587-4C30-8999-92F81FD0307C}</a:tableStyleId>
              </a:tblPr>
              <a:tblGrid>
                <a:gridCol w="1217930">
                  <a:extLst>
                    <a:ext uri="{9D8B030D-6E8A-4147-A177-3AD203B41FA5}">
                      <a16:colId xmlns:a16="http://schemas.microsoft.com/office/drawing/2014/main" val="20000"/>
                    </a:ext>
                  </a:extLst>
                </a:gridCol>
                <a:gridCol w="3888104">
                  <a:extLst>
                    <a:ext uri="{9D8B030D-6E8A-4147-A177-3AD203B41FA5}">
                      <a16:colId xmlns:a16="http://schemas.microsoft.com/office/drawing/2014/main" val="20001"/>
                    </a:ext>
                  </a:extLst>
                </a:gridCol>
                <a:gridCol w="2822575">
                  <a:extLst>
                    <a:ext uri="{9D8B030D-6E8A-4147-A177-3AD203B41FA5}">
                      <a16:colId xmlns:a16="http://schemas.microsoft.com/office/drawing/2014/main" val="20002"/>
                    </a:ext>
                  </a:extLst>
                </a:gridCol>
              </a:tblGrid>
              <a:tr h="364466">
                <a:tc>
                  <a:txBody>
                    <a:bodyPr/>
                    <a:lstStyle/>
                    <a:p>
                      <a:pPr marL="91440">
                        <a:lnSpc>
                          <a:spcPct val="100000"/>
                        </a:lnSpc>
                        <a:spcBef>
                          <a:spcPts val="310"/>
                        </a:spcBef>
                      </a:pPr>
                      <a:r>
                        <a:rPr sz="1600" b="1" spc="40" dirty="0">
                          <a:solidFill>
                            <a:srgbClr val="FFFFFF"/>
                          </a:solidFill>
                          <a:latin typeface="Times New Roman" panose="02020603050405020304" pitchFamily="18" charset="0"/>
                          <a:cs typeface="Times New Roman" panose="02020603050405020304" pitchFamily="18" charset="0"/>
                        </a:rPr>
                        <a:t>Day/Date1</a:t>
                      </a:r>
                      <a:endParaRPr sz="1600" dirty="0">
                        <a:latin typeface="Times New Roman" panose="02020603050405020304" pitchFamily="18" charset="0"/>
                        <a:cs typeface="Times New Roman" panose="02020603050405020304" pitchFamily="18" charset="0"/>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marL="92075">
                        <a:lnSpc>
                          <a:spcPct val="100000"/>
                        </a:lnSpc>
                        <a:spcBef>
                          <a:spcPts val="310"/>
                        </a:spcBef>
                      </a:pPr>
                      <a:r>
                        <a:rPr sz="1600" b="1" spc="40" dirty="0">
                          <a:solidFill>
                            <a:srgbClr val="FFFFFF"/>
                          </a:solidFill>
                          <a:latin typeface="Times New Roman" panose="02020603050405020304" pitchFamily="18" charset="0"/>
                          <a:cs typeface="Times New Roman" panose="02020603050405020304" pitchFamily="18" charset="0"/>
                        </a:rPr>
                        <a:t>Brief</a:t>
                      </a:r>
                      <a:r>
                        <a:rPr sz="1600" b="1" spc="55" dirty="0">
                          <a:solidFill>
                            <a:srgbClr val="FFFFFF"/>
                          </a:solidFill>
                          <a:latin typeface="Times New Roman" panose="02020603050405020304" pitchFamily="18" charset="0"/>
                          <a:cs typeface="Times New Roman" panose="02020603050405020304" pitchFamily="18" charset="0"/>
                        </a:rPr>
                        <a:t> </a:t>
                      </a:r>
                      <a:r>
                        <a:rPr sz="1600" b="1" spc="45" dirty="0">
                          <a:solidFill>
                            <a:srgbClr val="FFFFFF"/>
                          </a:solidFill>
                          <a:latin typeface="Times New Roman" panose="02020603050405020304" pitchFamily="18" charset="0"/>
                          <a:cs typeface="Times New Roman" panose="02020603050405020304" pitchFamily="18" charset="0"/>
                        </a:rPr>
                        <a:t>Description</a:t>
                      </a:r>
                      <a:r>
                        <a:rPr sz="1600" b="1" spc="60" dirty="0">
                          <a:solidFill>
                            <a:srgbClr val="FFFFFF"/>
                          </a:solidFill>
                          <a:latin typeface="Times New Roman" panose="02020603050405020304" pitchFamily="18" charset="0"/>
                          <a:cs typeface="Times New Roman" panose="02020603050405020304" pitchFamily="18" charset="0"/>
                        </a:rPr>
                        <a:t> </a:t>
                      </a:r>
                      <a:r>
                        <a:rPr sz="1600" b="1" spc="10" dirty="0">
                          <a:solidFill>
                            <a:srgbClr val="FFFFFF"/>
                          </a:solidFill>
                          <a:latin typeface="Times New Roman" panose="02020603050405020304" pitchFamily="18" charset="0"/>
                          <a:cs typeface="Times New Roman" panose="02020603050405020304" pitchFamily="18" charset="0"/>
                        </a:rPr>
                        <a:t>of</a:t>
                      </a:r>
                      <a:r>
                        <a:rPr sz="1600" b="1" spc="25" dirty="0">
                          <a:solidFill>
                            <a:srgbClr val="FFFFFF"/>
                          </a:solidFill>
                          <a:latin typeface="Times New Roman" panose="02020603050405020304" pitchFamily="18" charset="0"/>
                          <a:cs typeface="Times New Roman" panose="02020603050405020304" pitchFamily="18" charset="0"/>
                        </a:rPr>
                        <a:t> </a:t>
                      </a:r>
                      <a:r>
                        <a:rPr sz="1600" b="1" spc="15" dirty="0">
                          <a:solidFill>
                            <a:srgbClr val="FFFFFF"/>
                          </a:solidFill>
                          <a:latin typeface="Times New Roman" panose="02020603050405020304" pitchFamily="18" charset="0"/>
                          <a:cs typeface="Times New Roman" panose="02020603050405020304" pitchFamily="18" charset="0"/>
                        </a:rPr>
                        <a:t>the</a:t>
                      </a:r>
                      <a:r>
                        <a:rPr sz="1600" b="1" spc="60" dirty="0">
                          <a:solidFill>
                            <a:srgbClr val="FFFFFF"/>
                          </a:solidFill>
                          <a:latin typeface="Times New Roman" panose="02020603050405020304" pitchFamily="18" charset="0"/>
                          <a:cs typeface="Times New Roman" panose="02020603050405020304" pitchFamily="18" charset="0"/>
                        </a:rPr>
                        <a:t> </a:t>
                      </a:r>
                      <a:r>
                        <a:rPr sz="1600" b="1" spc="55" dirty="0">
                          <a:solidFill>
                            <a:srgbClr val="FFFFFF"/>
                          </a:solidFill>
                          <a:latin typeface="Times New Roman" panose="02020603050405020304" pitchFamily="18" charset="0"/>
                          <a:cs typeface="Times New Roman" panose="02020603050405020304" pitchFamily="18" charset="0"/>
                        </a:rPr>
                        <a:t>daily</a:t>
                      </a:r>
                      <a:r>
                        <a:rPr sz="1600" b="1" spc="50" dirty="0">
                          <a:solidFill>
                            <a:srgbClr val="FFFFFF"/>
                          </a:solidFill>
                          <a:latin typeface="Times New Roman" panose="02020603050405020304" pitchFamily="18" charset="0"/>
                          <a:cs typeface="Times New Roman" panose="02020603050405020304" pitchFamily="18" charset="0"/>
                        </a:rPr>
                        <a:t> </a:t>
                      </a:r>
                      <a:r>
                        <a:rPr sz="1600" b="1" spc="45" dirty="0">
                          <a:solidFill>
                            <a:srgbClr val="FFFFFF"/>
                          </a:solidFill>
                          <a:latin typeface="Times New Roman" panose="02020603050405020304" pitchFamily="18" charset="0"/>
                          <a:cs typeface="Times New Roman" panose="02020603050405020304" pitchFamily="18" charset="0"/>
                        </a:rPr>
                        <a:t>activity</a:t>
                      </a:r>
                      <a:endParaRPr sz="1600">
                        <a:latin typeface="Times New Roman" panose="02020603050405020304" pitchFamily="18" charset="0"/>
                        <a:cs typeface="Times New Roman" panose="02020603050405020304" pitchFamily="18" charset="0"/>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marL="93345">
                        <a:lnSpc>
                          <a:spcPct val="100000"/>
                        </a:lnSpc>
                        <a:spcBef>
                          <a:spcPts val="310"/>
                        </a:spcBef>
                      </a:pPr>
                      <a:r>
                        <a:rPr sz="1600" b="1" spc="60" dirty="0">
                          <a:solidFill>
                            <a:srgbClr val="FFFFFF"/>
                          </a:solidFill>
                          <a:latin typeface="Times New Roman" panose="02020603050405020304" pitchFamily="18" charset="0"/>
                          <a:cs typeface="Times New Roman" panose="02020603050405020304" pitchFamily="18" charset="0"/>
                        </a:rPr>
                        <a:t>Learning</a:t>
                      </a:r>
                      <a:r>
                        <a:rPr sz="1600" b="1" spc="45" dirty="0">
                          <a:solidFill>
                            <a:srgbClr val="FFFFFF"/>
                          </a:solidFill>
                          <a:latin typeface="Times New Roman" panose="02020603050405020304" pitchFamily="18" charset="0"/>
                          <a:cs typeface="Times New Roman" panose="02020603050405020304" pitchFamily="18" charset="0"/>
                        </a:rPr>
                        <a:t> </a:t>
                      </a:r>
                      <a:r>
                        <a:rPr sz="1600" b="1" spc="70" dirty="0">
                          <a:solidFill>
                            <a:srgbClr val="FFFFFF"/>
                          </a:solidFill>
                          <a:latin typeface="Times New Roman" panose="02020603050405020304" pitchFamily="18" charset="0"/>
                          <a:cs typeface="Times New Roman" panose="02020603050405020304" pitchFamily="18" charset="0"/>
                        </a:rPr>
                        <a:t>Outcome</a:t>
                      </a:r>
                      <a:endParaRPr sz="1600">
                        <a:latin typeface="Times New Roman" panose="02020603050405020304" pitchFamily="18" charset="0"/>
                        <a:cs typeface="Times New Roman" panose="02020603050405020304" pitchFamily="18" charset="0"/>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extLst>
                  <a:ext uri="{0D108BD9-81ED-4DB2-BD59-A6C34878D82A}">
                    <a16:rowId xmlns:a16="http://schemas.microsoft.com/office/drawing/2014/main" val="10000"/>
                  </a:ext>
                </a:extLst>
              </a:tr>
              <a:tr h="731519">
                <a:tc>
                  <a:txBody>
                    <a:bodyPr/>
                    <a:lstStyle/>
                    <a:p>
                      <a:pPr marL="91440">
                        <a:lnSpc>
                          <a:spcPct val="100000"/>
                        </a:lnSpc>
                        <a:spcBef>
                          <a:spcPts val="310"/>
                        </a:spcBef>
                      </a:pPr>
                      <a:r>
                        <a:rPr lang="en-IN" sz="1600" dirty="0">
                          <a:latin typeface="Times New Roman" panose="02020603050405020304" pitchFamily="18" charset="0"/>
                          <a:cs typeface="Times New Roman" panose="02020603050405020304" pitchFamily="18" charset="0"/>
                        </a:rPr>
                        <a:t>DAY1</a:t>
                      </a:r>
                      <a:endParaRPr sz="1600" dirty="0">
                        <a:latin typeface="Times New Roman" panose="02020603050405020304" pitchFamily="18" charset="0"/>
                        <a:cs typeface="Times New Roman" panose="02020603050405020304" pitchFamily="18" charset="0"/>
                      </a:endParaRPr>
                    </a:p>
                  </a:txBody>
                  <a:tcPr marL="0" marR="0" marT="393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marL="92075">
                        <a:lnSpc>
                          <a:spcPct val="100000"/>
                        </a:lnSpc>
                        <a:spcBef>
                          <a:spcPts val="310"/>
                        </a:spcBef>
                      </a:pPr>
                      <a:r>
                        <a:rPr sz="1600" spc="35" dirty="0">
                          <a:latin typeface="Times New Roman" panose="02020603050405020304" pitchFamily="18" charset="0"/>
                          <a:cs typeface="Times New Roman" panose="02020603050405020304" pitchFamily="18" charset="0"/>
                        </a:rPr>
                        <a:t>Survey</a:t>
                      </a:r>
                      <a:r>
                        <a:rPr sz="1600" spc="50" dirty="0">
                          <a:latin typeface="Times New Roman" panose="02020603050405020304" pitchFamily="18" charset="0"/>
                          <a:cs typeface="Times New Roman" panose="02020603050405020304" pitchFamily="18" charset="0"/>
                        </a:rPr>
                        <a:t> </a:t>
                      </a:r>
                      <a:r>
                        <a:rPr sz="1600" spc="45" dirty="0">
                          <a:latin typeface="Times New Roman" panose="02020603050405020304" pitchFamily="18" charset="0"/>
                          <a:cs typeface="Times New Roman" panose="02020603050405020304" pitchFamily="18" charset="0"/>
                        </a:rPr>
                        <a:t>planning</a:t>
                      </a:r>
                      <a:r>
                        <a:rPr sz="1600" spc="60" dirty="0">
                          <a:latin typeface="Times New Roman" panose="02020603050405020304" pitchFamily="18" charset="0"/>
                          <a:cs typeface="Times New Roman" panose="02020603050405020304" pitchFamily="18" charset="0"/>
                        </a:rPr>
                        <a:t> </a:t>
                      </a:r>
                      <a:r>
                        <a:rPr sz="1600" spc="50" dirty="0">
                          <a:latin typeface="Times New Roman" panose="02020603050405020304" pitchFamily="18" charset="0"/>
                          <a:cs typeface="Times New Roman" panose="02020603050405020304" pitchFamily="18" charset="0"/>
                        </a:rPr>
                        <a:t>and</a:t>
                      </a:r>
                      <a:r>
                        <a:rPr sz="1600" spc="45" dirty="0">
                          <a:latin typeface="Times New Roman" panose="02020603050405020304" pitchFamily="18" charset="0"/>
                          <a:cs typeface="Times New Roman" panose="02020603050405020304" pitchFamily="18" charset="0"/>
                        </a:rPr>
                        <a:t> </a:t>
                      </a:r>
                      <a:r>
                        <a:rPr sz="1600" spc="25" dirty="0">
                          <a:latin typeface="Times New Roman" panose="02020603050405020304" pitchFamily="18" charset="0"/>
                          <a:cs typeface="Times New Roman" panose="02020603050405020304" pitchFamily="18" charset="0"/>
                        </a:rPr>
                        <a:t>preparation</a:t>
                      </a:r>
                      <a:endParaRPr sz="1600" dirty="0">
                        <a:latin typeface="Times New Roman" panose="02020603050405020304" pitchFamily="18" charset="0"/>
                        <a:cs typeface="Times New Roman" panose="02020603050405020304" pitchFamily="18" charset="0"/>
                      </a:endParaRPr>
                    </a:p>
                  </a:txBody>
                  <a:tcPr marL="0" marR="0" marT="393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marL="93345" marR="577850">
                        <a:lnSpc>
                          <a:spcPct val="100000"/>
                        </a:lnSpc>
                        <a:spcBef>
                          <a:spcPts val="310"/>
                        </a:spcBef>
                      </a:pPr>
                      <a:r>
                        <a:rPr sz="1600" spc="25" dirty="0">
                          <a:latin typeface="Times New Roman" panose="02020603050405020304" pitchFamily="18" charset="0"/>
                          <a:cs typeface="Times New Roman" panose="02020603050405020304" pitchFamily="18" charset="0"/>
                        </a:rPr>
                        <a:t>Well-structured</a:t>
                      </a:r>
                      <a:r>
                        <a:rPr sz="1600" spc="55" dirty="0">
                          <a:latin typeface="Times New Roman" panose="02020603050405020304" pitchFamily="18" charset="0"/>
                          <a:cs typeface="Times New Roman" panose="02020603050405020304" pitchFamily="18" charset="0"/>
                        </a:rPr>
                        <a:t> </a:t>
                      </a:r>
                      <a:r>
                        <a:rPr sz="1600" spc="35" dirty="0">
                          <a:latin typeface="Times New Roman" panose="02020603050405020304" pitchFamily="18" charset="0"/>
                          <a:cs typeface="Times New Roman" panose="02020603050405020304" pitchFamily="18" charset="0"/>
                        </a:rPr>
                        <a:t>survey </a:t>
                      </a:r>
                      <a:r>
                        <a:rPr sz="1600" spc="4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instruments</a:t>
                      </a:r>
                      <a:r>
                        <a:rPr sz="1600" spc="45" dirty="0">
                          <a:latin typeface="Times New Roman" panose="02020603050405020304" pitchFamily="18" charset="0"/>
                          <a:cs typeface="Times New Roman" panose="02020603050405020304" pitchFamily="18" charset="0"/>
                        </a:rPr>
                        <a:t> </a:t>
                      </a:r>
                      <a:r>
                        <a:rPr sz="1600" spc="40" dirty="0">
                          <a:latin typeface="Times New Roman" panose="02020603050405020304" pitchFamily="18" charset="0"/>
                          <a:cs typeface="Times New Roman" panose="02020603050405020304" pitchFamily="18" charset="0"/>
                        </a:rPr>
                        <a:t>ready</a:t>
                      </a:r>
                      <a:r>
                        <a:rPr sz="1600" spc="4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for</a:t>
                      </a:r>
                      <a:r>
                        <a:rPr sz="1600" spc="60" dirty="0">
                          <a:latin typeface="Times New Roman" panose="02020603050405020304" pitchFamily="18" charset="0"/>
                          <a:cs typeface="Times New Roman" panose="02020603050405020304" pitchFamily="18" charset="0"/>
                        </a:rPr>
                        <a:t> </a:t>
                      </a:r>
                      <a:r>
                        <a:rPr sz="1600" spc="35" dirty="0">
                          <a:latin typeface="Times New Roman" panose="02020603050405020304" pitchFamily="18" charset="0"/>
                          <a:cs typeface="Times New Roman" panose="02020603050405020304" pitchFamily="18" charset="0"/>
                        </a:rPr>
                        <a:t>data </a:t>
                      </a:r>
                      <a:r>
                        <a:rPr sz="1600" spc="-295" dirty="0">
                          <a:latin typeface="Times New Roman" panose="02020603050405020304" pitchFamily="18" charset="0"/>
                          <a:cs typeface="Times New Roman" panose="02020603050405020304" pitchFamily="18" charset="0"/>
                        </a:rPr>
                        <a:t> </a:t>
                      </a:r>
                      <a:r>
                        <a:rPr sz="1600" spc="50" dirty="0">
                          <a:latin typeface="Times New Roman" panose="02020603050405020304" pitchFamily="18" charset="0"/>
                          <a:cs typeface="Times New Roman" panose="02020603050405020304" pitchFamily="18" charset="0"/>
                        </a:rPr>
                        <a:t>collection.</a:t>
                      </a:r>
                      <a:endParaRPr sz="1600">
                        <a:latin typeface="Times New Roman" panose="02020603050405020304" pitchFamily="18" charset="0"/>
                        <a:cs typeface="Times New Roman" panose="02020603050405020304" pitchFamily="18" charset="0"/>
                      </a:endParaRPr>
                    </a:p>
                  </a:txBody>
                  <a:tcPr marL="0" marR="0" marT="393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1"/>
                  </a:ext>
                </a:extLst>
              </a:tr>
              <a:tr h="731520">
                <a:tc>
                  <a:txBody>
                    <a:bodyPr/>
                    <a:lstStyle/>
                    <a:p>
                      <a:pPr marL="91440">
                        <a:lnSpc>
                          <a:spcPct val="100000"/>
                        </a:lnSpc>
                        <a:spcBef>
                          <a:spcPts val="315"/>
                        </a:spcBef>
                      </a:pPr>
                      <a:r>
                        <a:rPr lang="en-IN" sz="1600" dirty="0">
                          <a:latin typeface="Times New Roman" panose="02020603050405020304" pitchFamily="18" charset="0"/>
                          <a:cs typeface="Times New Roman" panose="02020603050405020304" pitchFamily="18" charset="0"/>
                        </a:rPr>
                        <a:t>DAY2</a:t>
                      </a:r>
                      <a:endParaRPr sz="1600" dirty="0">
                        <a:latin typeface="Times New Roman" panose="02020603050405020304" pitchFamily="18" charset="0"/>
                        <a:cs typeface="Times New Roman" panose="02020603050405020304" pitchFamily="18" charset="0"/>
                      </a:endParaRPr>
                    </a:p>
                  </a:txBody>
                  <a:tcPr marL="0" marR="0" marT="400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2075">
                        <a:lnSpc>
                          <a:spcPct val="100000"/>
                        </a:lnSpc>
                        <a:spcBef>
                          <a:spcPts val="315"/>
                        </a:spcBef>
                      </a:pPr>
                      <a:r>
                        <a:rPr sz="1600" spc="25" dirty="0">
                          <a:latin typeface="Times New Roman" panose="02020603050405020304" pitchFamily="18" charset="0"/>
                          <a:cs typeface="Times New Roman" panose="02020603050405020304" pitchFamily="18" charset="0"/>
                        </a:rPr>
                        <a:t>Pre-Survey</a:t>
                      </a:r>
                      <a:r>
                        <a:rPr sz="1600" spc="50" dirty="0">
                          <a:latin typeface="Times New Roman" panose="02020603050405020304" pitchFamily="18" charset="0"/>
                          <a:cs typeface="Times New Roman" panose="02020603050405020304" pitchFamily="18" charset="0"/>
                        </a:rPr>
                        <a:t> </a:t>
                      </a:r>
                      <a:r>
                        <a:rPr sz="1600" spc="35" dirty="0">
                          <a:latin typeface="Times New Roman" panose="02020603050405020304" pitchFamily="18" charset="0"/>
                          <a:cs typeface="Times New Roman" panose="02020603050405020304" pitchFamily="18" charset="0"/>
                        </a:rPr>
                        <a:t>communication</a:t>
                      </a:r>
                      <a:endParaRPr sz="1600" dirty="0">
                        <a:latin typeface="Times New Roman" panose="02020603050405020304" pitchFamily="18" charset="0"/>
                        <a:cs typeface="Times New Roman" panose="02020603050405020304" pitchFamily="18" charset="0"/>
                      </a:endParaRPr>
                    </a:p>
                  </a:txBody>
                  <a:tcPr marL="0" marR="0" marT="400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3345" marR="213360">
                        <a:lnSpc>
                          <a:spcPct val="100000"/>
                        </a:lnSpc>
                        <a:spcBef>
                          <a:spcPts val="315"/>
                        </a:spcBef>
                      </a:pPr>
                      <a:r>
                        <a:rPr sz="1600" spc="45" dirty="0">
                          <a:latin typeface="Times New Roman" panose="02020603050405020304" pitchFamily="18" charset="0"/>
                          <a:cs typeface="Times New Roman" panose="02020603050405020304" pitchFamily="18" charset="0"/>
                        </a:rPr>
                        <a:t>Increased</a:t>
                      </a:r>
                      <a:r>
                        <a:rPr sz="1600" spc="40" dirty="0">
                          <a:latin typeface="Times New Roman" panose="02020603050405020304" pitchFamily="18" charset="0"/>
                          <a:cs typeface="Times New Roman" panose="02020603050405020304" pitchFamily="18" charset="0"/>
                        </a:rPr>
                        <a:t> </a:t>
                      </a:r>
                      <a:r>
                        <a:rPr sz="1600" spc="30" dirty="0">
                          <a:latin typeface="Times New Roman" panose="02020603050405020304" pitchFamily="18" charset="0"/>
                          <a:cs typeface="Times New Roman" panose="02020603050405020304" pitchFamily="18" charset="0"/>
                        </a:rPr>
                        <a:t>awareness</a:t>
                      </a:r>
                      <a:r>
                        <a:rPr sz="1600" spc="35" dirty="0">
                          <a:latin typeface="Times New Roman" panose="02020603050405020304" pitchFamily="18" charset="0"/>
                          <a:cs typeface="Times New Roman" panose="02020603050405020304" pitchFamily="18" charset="0"/>
                        </a:rPr>
                        <a:t> about </a:t>
                      </a:r>
                      <a:r>
                        <a:rPr sz="1600" spc="25" dirty="0">
                          <a:latin typeface="Times New Roman" panose="02020603050405020304" pitchFamily="18" charset="0"/>
                          <a:cs typeface="Times New Roman" panose="02020603050405020304" pitchFamily="18" charset="0"/>
                        </a:rPr>
                        <a:t>the </a:t>
                      </a:r>
                      <a:r>
                        <a:rPr sz="1600" spc="-290" dirty="0">
                          <a:latin typeface="Times New Roman" panose="02020603050405020304" pitchFamily="18" charset="0"/>
                          <a:cs typeface="Times New Roman" panose="02020603050405020304" pitchFamily="18" charset="0"/>
                        </a:rPr>
                        <a:t> </a:t>
                      </a:r>
                      <a:r>
                        <a:rPr sz="1600" spc="55" dirty="0">
                          <a:latin typeface="Times New Roman" panose="02020603050405020304" pitchFamily="18" charset="0"/>
                          <a:cs typeface="Times New Roman" panose="02020603050405020304" pitchFamily="18" charset="0"/>
                        </a:rPr>
                        <a:t>upcoming</a:t>
                      </a:r>
                      <a:r>
                        <a:rPr sz="1600" spc="85" dirty="0">
                          <a:latin typeface="Times New Roman" panose="02020603050405020304" pitchFamily="18" charset="0"/>
                          <a:cs typeface="Times New Roman" panose="02020603050405020304" pitchFamily="18" charset="0"/>
                        </a:rPr>
                        <a:t> </a:t>
                      </a:r>
                      <a:r>
                        <a:rPr sz="1600" spc="35" dirty="0">
                          <a:latin typeface="Times New Roman" panose="02020603050405020304" pitchFamily="18" charset="0"/>
                          <a:cs typeface="Times New Roman" panose="02020603050405020304" pitchFamily="18" charset="0"/>
                        </a:rPr>
                        <a:t>survey</a:t>
                      </a:r>
                      <a:r>
                        <a:rPr sz="1600" spc="25" dirty="0">
                          <a:latin typeface="Times New Roman" panose="02020603050405020304" pitchFamily="18" charset="0"/>
                          <a:cs typeface="Times New Roman" panose="02020603050405020304" pitchFamily="18" charset="0"/>
                        </a:rPr>
                        <a:t> </a:t>
                      </a:r>
                      <a:r>
                        <a:rPr sz="1600" spc="50" dirty="0">
                          <a:latin typeface="Times New Roman" panose="02020603050405020304" pitchFamily="18" charset="0"/>
                          <a:cs typeface="Times New Roman" panose="02020603050405020304" pitchFamily="18" charset="0"/>
                        </a:rPr>
                        <a:t>and</a:t>
                      </a:r>
                      <a:r>
                        <a:rPr sz="1600" spc="45"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its </a:t>
                      </a:r>
                      <a:r>
                        <a:rPr sz="1600" spc="5" dirty="0">
                          <a:latin typeface="Times New Roman" panose="02020603050405020304" pitchFamily="18" charset="0"/>
                          <a:cs typeface="Times New Roman" panose="02020603050405020304" pitchFamily="18" charset="0"/>
                        </a:rPr>
                        <a:t> </a:t>
                      </a:r>
                      <a:r>
                        <a:rPr sz="1600" spc="55" dirty="0">
                          <a:latin typeface="Times New Roman" panose="02020603050405020304" pitchFamily="18" charset="0"/>
                          <a:cs typeface="Times New Roman" panose="02020603050405020304" pitchFamily="18" charset="0"/>
                        </a:rPr>
                        <a:t>significance.</a:t>
                      </a:r>
                      <a:endParaRPr sz="1600">
                        <a:latin typeface="Times New Roman" panose="02020603050405020304" pitchFamily="18" charset="0"/>
                        <a:cs typeface="Times New Roman" panose="02020603050405020304" pitchFamily="18" charset="0"/>
                      </a:endParaRPr>
                    </a:p>
                  </a:txBody>
                  <a:tcPr marL="0" marR="0" marT="400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2"/>
                  </a:ext>
                </a:extLst>
              </a:tr>
              <a:tr h="944879">
                <a:tc>
                  <a:txBody>
                    <a:bodyPr/>
                    <a:lstStyle/>
                    <a:p>
                      <a:pPr marL="91440">
                        <a:lnSpc>
                          <a:spcPct val="100000"/>
                        </a:lnSpc>
                        <a:spcBef>
                          <a:spcPts val="315"/>
                        </a:spcBef>
                      </a:pPr>
                      <a:r>
                        <a:rPr lang="en-IN" sz="1600" dirty="0">
                          <a:latin typeface="Times New Roman" panose="02020603050405020304" pitchFamily="18" charset="0"/>
                          <a:cs typeface="Times New Roman" panose="02020603050405020304" pitchFamily="18" charset="0"/>
                        </a:rPr>
                        <a:t>DAY3</a:t>
                      </a:r>
                      <a:endParaRPr sz="1600" dirty="0">
                        <a:latin typeface="Times New Roman" panose="02020603050405020304" pitchFamily="18" charset="0"/>
                        <a:cs typeface="Times New Roman" panose="02020603050405020304" pitchFamily="18" charset="0"/>
                      </a:endParaRPr>
                    </a:p>
                  </a:txBody>
                  <a:tcPr marL="0" marR="0" marT="400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L="92075">
                        <a:lnSpc>
                          <a:spcPct val="100000"/>
                        </a:lnSpc>
                        <a:spcBef>
                          <a:spcPts val="315"/>
                        </a:spcBef>
                      </a:pPr>
                      <a:r>
                        <a:rPr sz="1600" spc="35" dirty="0">
                          <a:latin typeface="Times New Roman" panose="02020603050405020304" pitchFamily="18" charset="0"/>
                          <a:cs typeface="Times New Roman" panose="02020603050405020304" pitchFamily="18" charset="0"/>
                        </a:rPr>
                        <a:t>Data</a:t>
                      </a:r>
                      <a:r>
                        <a:rPr sz="1600" spc="-10" dirty="0">
                          <a:latin typeface="Times New Roman" panose="02020603050405020304" pitchFamily="18" charset="0"/>
                          <a:cs typeface="Times New Roman" panose="02020603050405020304" pitchFamily="18" charset="0"/>
                        </a:rPr>
                        <a:t> </a:t>
                      </a:r>
                      <a:r>
                        <a:rPr sz="1600" spc="45" dirty="0">
                          <a:latin typeface="Times New Roman" panose="02020603050405020304" pitchFamily="18" charset="0"/>
                          <a:cs typeface="Times New Roman" panose="02020603050405020304" pitchFamily="18" charset="0"/>
                        </a:rPr>
                        <a:t>collection</a:t>
                      </a:r>
                      <a:endParaRPr sz="1600" dirty="0">
                        <a:latin typeface="Times New Roman" panose="02020603050405020304" pitchFamily="18" charset="0"/>
                        <a:cs typeface="Times New Roman" panose="02020603050405020304" pitchFamily="18" charset="0"/>
                      </a:endParaRPr>
                    </a:p>
                  </a:txBody>
                  <a:tcPr marL="0" marR="0" marT="400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L="93345" marR="173990">
                        <a:lnSpc>
                          <a:spcPct val="100000"/>
                        </a:lnSpc>
                        <a:spcBef>
                          <a:spcPts val="315"/>
                        </a:spcBef>
                      </a:pPr>
                      <a:r>
                        <a:rPr sz="1600" spc="65" dirty="0">
                          <a:latin typeface="Times New Roman" panose="02020603050405020304" pitchFamily="18" charset="0"/>
                          <a:cs typeface="Times New Roman" panose="02020603050405020304" pitchFamily="18" charset="0"/>
                        </a:rPr>
                        <a:t>Gathered </a:t>
                      </a:r>
                      <a:r>
                        <a:rPr sz="1600" spc="50" dirty="0">
                          <a:latin typeface="Times New Roman" panose="02020603050405020304" pitchFamily="18" charset="0"/>
                          <a:cs typeface="Times New Roman" panose="02020603050405020304" pitchFamily="18" charset="0"/>
                        </a:rPr>
                        <a:t>valuable </a:t>
                      </a:r>
                      <a:r>
                        <a:rPr sz="1600" spc="30" dirty="0">
                          <a:latin typeface="Times New Roman" panose="02020603050405020304" pitchFamily="18" charset="0"/>
                          <a:cs typeface="Times New Roman" panose="02020603050405020304" pitchFamily="18" charset="0"/>
                        </a:rPr>
                        <a:t>insights </a:t>
                      </a:r>
                      <a:r>
                        <a:rPr sz="1600" spc="10" dirty="0">
                          <a:latin typeface="Times New Roman" panose="02020603050405020304" pitchFamily="18" charset="0"/>
                          <a:cs typeface="Times New Roman" panose="02020603050405020304" pitchFamily="18" charset="0"/>
                        </a:rPr>
                        <a:t>into </a:t>
                      </a:r>
                      <a:r>
                        <a:rPr sz="1600" spc="-295" dirty="0">
                          <a:latin typeface="Times New Roman" panose="02020603050405020304" pitchFamily="18" charset="0"/>
                          <a:cs typeface="Times New Roman" panose="02020603050405020304" pitchFamily="18" charset="0"/>
                        </a:rPr>
                        <a:t> </a:t>
                      </a:r>
                      <a:r>
                        <a:rPr sz="1600" spc="25" dirty="0">
                          <a:latin typeface="Times New Roman" panose="02020603050405020304" pitchFamily="18" charset="0"/>
                          <a:cs typeface="Times New Roman" panose="02020603050405020304" pitchFamily="18" charset="0"/>
                        </a:rPr>
                        <a:t>the</a:t>
                      </a:r>
                      <a:r>
                        <a:rPr sz="1600" spc="30" dirty="0">
                          <a:latin typeface="Times New Roman" panose="02020603050405020304" pitchFamily="18" charset="0"/>
                          <a:cs typeface="Times New Roman" panose="02020603050405020304" pitchFamily="18" charset="0"/>
                        </a:rPr>
                        <a:t> </a:t>
                      </a:r>
                      <a:r>
                        <a:rPr lang="en-IN" sz="1600" spc="20" dirty="0">
                          <a:latin typeface="Times New Roman" panose="02020603050405020304" pitchFamily="18" charset="0"/>
                          <a:cs typeface="Times New Roman" panose="02020603050405020304" pitchFamily="18" charset="0"/>
                        </a:rPr>
                        <a:t>soil moisture</a:t>
                      </a:r>
                      <a:r>
                        <a:rPr sz="1600" spc="65" dirty="0">
                          <a:latin typeface="Times New Roman" panose="02020603050405020304" pitchFamily="18" charset="0"/>
                          <a:cs typeface="Times New Roman" panose="02020603050405020304" pitchFamily="18" charset="0"/>
                        </a:rPr>
                        <a:t> </a:t>
                      </a:r>
                      <a:r>
                        <a:rPr sz="1600" spc="55" dirty="0">
                          <a:latin typeface="Times New Roman" panose="02020603050405020304" pitchFamily="18" charset="0"/>
                          <a:cs typeface="Times New Roman" panose="02020603050405020304" pitchFamily="18" charset="0"/>
                        </a:rPr>
                        <a:t>knowledge</a:t>
                      </a:r>
                      <a:r>
                        <a:rPr sz="1600" spc="100" dirty="0">
                          <a:latin typeface="Times New Roman" panose="02020603050405020304" pitchFamily="18" charset="0"/>
                          <a:cs typeface="Times New Roman" panose="02020603050405020304" pitchFamily="18" charset="0"/>
                        </a:rPr>
                        <a:t> </a:t>
                      </a:r>
                      <a:r>
                        <a:rPr sz="1600" spc="55" dirty="0">
                          <a:latin typeface="Times New Roman" panose="02020603050405020304" pitchFamily="18" charset="0"/>
                          <a:cs typeface="Times New Roman" panose="02020603050405020304" pitchFamily="18" charset="0"/>
                        </a:rPr>
                        <a:t>and </a:t>
                      </a:r>
                      <a:r>
                        <a:rPr sz="1600" spc="60" dirty="0">
                          <a:latin typeface="Times New Roman" panose="02020603050405020304" pitchFamily="18" charset="0"/>
                          <a:cs typeface="Times New Roman" panose="02020603050405020304" pitchFamily="18" charset="0"/>
                        </a:rPr>
                        <a:t> </a:t>
                      </a:r>
                      <a:r>
                        <a:rPr sz="1600" spc="55" dirty="0">
                          <a:latin typeface="Times New Roman" panose="02020603050405020304" pitchFamily="18" charset="0"/>
                          <a:cs typeface="Times New Roman" panose="02020603050405020304" pitchFamily="18" charset="0"/>
                        </a:rPr>
                        <a:t>practices.</a:t>
                      </a:r>
                      <a:endParaRPr sz="1600" dirty="0">
                        <a:latin typeface="Times New Roman" panose="02020603050405020304" pitchFamily="18" charset="0"/>
                        <a:cs typeface="Times New Roman" panose="02020603050405020304" pitchFamily="18" charset="0"/>
                      </a:endParaRPr>
                    </a:p>
                  </a:txBody>
                  <a:tcPr marL="0" marR="0" marT="400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3"/>
                  </a:ext>
                </a:extLst>
              </a:tr>
              <a:tr h="731520">
                <a:tc>
                  <a:txBody>
                    <a:bodyPr/>
                    <a:lstStyle/>
                    <a:p>
                      <a:pPr marL="91440">
                        <a:lnSpc>
                          <a:spcPct val="100000"/>
                        </a:lnSpc>
                        <a:spcBef>
                          <a:spcPts val="320"/>
                        </a:spcBef>
                      </a:pPr>
                      <a:r>
                        <a:rPr lang="en-IN" sz="1600" dirty="0">
                          <a:latin typeface="Times New Roman" panose="02020603050405020304" pitchFamily="18" charset="0"/>
                          <a:cs typeface="Times New Roman" panose="02020603050405020304" pitchFamily="18" charset="0"/>
                        </a:rPr>
                        <a:t>DAY4</a:t>
                      </a:r>
                      <a:endParaRPr sz="1600" dirty="0">
                        <a:latin typeface="Times New Roman" panose="02020603050405020304" pitchFamily="18" charset="0"/>
                        <a:cs typeface="Times New Roman" panose="02020603050405020304" pitchFamily="18" charset="0"/>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2075">
                        <a:lnSpc>
                          <a:spcPct val="100000"/>
                        </a:lnSpc>
                        <a:spcBef>
                          <a:spcPts val="320"/>
                        </a:spcBef>
                      </a:pPr>
                      <a:r>
                        <a:rPr sz="1600" spc="35" dirty="0">
                          <a:latin typeface="Times New Roman" panose="02020603050405020304" pitchFamily="18" charset="0"/>
                          <a:cs typeface="Times New Roman" panose="02020603050405020304" pitchFamily="18" charset="0"/>
                        </a:rPr>
                        <a:t>Survey </a:t>
                      </a:r>
                      <a:r>
                        <a:rPr sz="1600" spc="-5" dirty="0">
                          <a:latin typeface="Times New Roman" panose="02020603050405020304" pitchFamily="18" charset="0"/>
                          <a:cs typeface="Times New Roman" panose="02020603050405020304" pitchFamily="18" charset="0"/>
                        </a:rPr>
                        <a:t>with</a:t>
                      </a:r>
                      <a:r>
                        <a:rPr sz="1600" spc="5" dirty="0">
                          <a:latin typeface="Times New Roman" panose="02020603050405020304" pitchFamily="18" charset="0"/>
                          <a:cs typeface="Times New Roman" panose="02020603050405020304" pitchFamily="18" charset="0"/>
                        </a:rPr>
                        <a:t> </a:t>
                      </a:r>
                      <a:r>
                        <a:rPr sz="1600" spc="30" dirty="0">
                          <a:latin typeface="Times New Roman" panose="02020603050405020304" pitchFamily="18" charset="0"/>
                          <a:cs typeface="Times New Roman" panose="02020603050405020304" pitchFamily="18" charset="0"/>
                        </a:rPr>
                        <a:t>community</a:t>
                      </a:r>
                      <a:endParaRPr sz="1600" dirty="0">
                        <a:latin typeface="Times New Roman" panose="02020603050405020304" pitchFamily="18" charset="0"/>
                        <a:cs typeface="Times New Roman" panose="02020603050405020304" pitchFamily="18" charset="0"/>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3345" marR="332740">
                        <a:lnSpc>
                          <a:spcPct val="100000"/>
                        </a:lnSpc>
                        <a:spcBef>
                          <a:spcPts val="320"/>
                        </a:spcBef>
                      </a:pPr>
                      <a:r>
                        <a:rPr sz="1600" spc="65" dirty="0">
                          <a:latin typeface="Times New Roman" panose="02020603050405020304" pitchFamily="18" charset="0"/>
                          <a:cs typeface="Times New Roman" panose="02020603050405020304" pitchFamily="18" charset="0"/>
                        </a:rPr>
                        <a:t>Gathered</a:t>
                      </a:r>
                      <a:r>
                        <a:rPr sz="1600" spc="50"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information</a:t>
                      </a:r>
                      <a:r>
                        <a:rPr sz="1600" spc="75" dirty="0">
                          <a:latin typeface="Times New Roman" panose="02020603050405020304" pitchFamily="18" charset="0"/>
                          <a:cs typeface="Times New Roman" panose="02020603050405020304" pitchFamily="18" charset="0"/>
                        </a:rPr>
                        <a:t> </a:t>
                      </a:r>
                      <a:r>
                        <a:rPr sz="1600" spc="35" dirty="0">
                          <a:latin typeface="Times New Roman" panose="02020603050405020304" pitchFamily="18" charset="0"/>
                          <a:cs typeface="Times New Roman" panose="02020603050405020304" pitchFamily="18" charset="0"/>
                        </a:rPr>
                        <a:t>about </a:t>
                      </a:r>
                      <a:r>
                        <a:rPr sz="1600" spc="40" dirty="0">
                          <a:latin typeface="Times New Roman" panose="02020603050405020304" pitchFamily="18" charset="0"/>
                          <a:cs typeface="Times New Roman" panose="02020603050405020304" pitchFamily="18" charset="0"/>
                        </a:rPr>
                        <a:t> </a:t>
                      </a:r>
                      <a:r>
                        <a:rPr lang="en-IN" sz="1600" spc="40" dirty="0">
                          <a:latin typeface="Times New Roman" panose="02020603050405020304" pitchFamily="18" charset="0"/>
                          <a:cs typeface="Times New Roman" panose="02020603050405020304" pitchFamily="18" charset="0"/>
                        </a:rPr>
                        <a:t>soil moisture </a:t>
                      </a:r>
                      <a:r>
                        <a:rPr sz="1600" spc="15" dirty="0">
                          <a:latin typeface="Times New Roman" panose="02020603050405020304" pitchFamily="18" charset="0"/>
                          <a:cs typeface="Times New Roman" panose="02020603050405020304" pitchFamily="18" charset="0"/>
                        </a:rPr>
                        <a:t>in</a:t>
                      </a:r>
                      <a:r>
                        <a:rPr sz="1600" spc="30" dirty="0">
                          <a:latin typeface="Times New Roman" panose="02020603050405020304" pitchFamily="18" charset="0"/>
                          <a:cs typeface="Times New Roman" panose="02020603050405020304" pitchFamily="18" charset="0"/>
                        </a:rPr>
                        <a:t> </a:t>
                      </a:r>
                      <a:r>
                        <a:rPr sz="1600" spc="20" dirty="0">
                          <a:latin typeface="Times New Roman" panose="02020603050405020304" pitchFamily="18" charset="0"/>
                          <a:cs typeface="Times New Roman" panose="02020603050405020304" pitchFamily="18" charset="0"/>
                        </a:rPr>
                        <a:t>our </a:t>
                      </a:r>
                      <a:r>
                        <a:rPr sz="1600" spc="-295" dirty="0">
                          <a:latin typeface="Times New Roman" panose="02020603050405020304" pitchFamily="18" charset="0"/>
                          <a:cs typeface="Times New Roman" panose="02020603050405020304" pitchFamily="18" charset="0"/>
                        </a:rPr>
                        <a:t> </a:t>
                      </a:r>
                      <a:r>
                        <a:rPr sz="1600" spc="30" dirty="0">
                          <a:latin typeface="Times New Roman" panose="02020603050405020304" pitchFamily="18" charset="0"/>
                          <a:cs typeface="Times New Roman" panose="02020603050405020304" pitchFamily="18" charset="0"/>
                        </a:rPr>
                        <a:t>community</a:t>
                      </a:r>
                      <a:r>
                        <a:rPr lang="en-IN" sz="1600" spc="30" dirty="0">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4"/>
                  </a:ext>
                </a:extLst>
              </a:tr>
              <a:tr h="731545">
                <a:tc>
                  <a:txBody>
                    <a:bodyPr/>
                    <a:lstStyle/>
                    <a:p>
                      <a:pPr marL="91440">
                        <a:lnSpc>
                          <a:spcPct val="100000"/>
                        </a:lnSpc>
                        <a:spcBef>
                          <a:spcPts val="320"/>
                        </a:spcBef>
                      </a:pPr>
                      <a:r>
                        <a:rPr lang="en-IN" sz="1600" dirty="0">
                          <a:latin typeface="Times New Roman" panose="02020603050405020304" pitchFamily="18" charset="0"/>
                          <a:cs typeface="Times New Roman" panose="02020603050405020304" pitchFamily="18" charset="0"/>
                        </a:rPr>
                        <a:t>DAY5</a:t>
                      </a:r>
                      <a:endParaRPr sz="1600" dirty="0">
                        <a:latin typeface="Times New Roman" panose="02020603050405020304" pitchFamily="18" charset="0"/>
                        <a:cs typeface="Times New Roman" panose="02020603050405020304" pitchFamily="18" charset="0"/>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L="92075">
                        <a:lnSpc>
                          <a:spcPct val="100000"/>
                        </a:lnSpc>
                        <a:spcBef>
                          <a:spcPts val="320"/>
                        </a:spcBef>
                      </a:pPr>
                      <a:r>
                        <a:rPr sz="1600" spc="50" dirty="0">
                          <a:latin typeface="Times New Roman" panose="02020603050405020304" pitchFamily="18" charset="0"/>
                          <a:cs typeface="Times New Roman" panose="02020603050405020304" pitchFamily="18" charset="0"/>
                        </a:rPr>
                        <a:t>Community</a:t>
                      </a:r>
                      <a:r>
                        <a:rPr sz="1600" spc="40" dirty="0">
                          <a:latin typeface="Times New Roman" panose="02020603050405020304" pitchFamily="18" charset="0"/>
                          <a:cs typeface="Times New Roman" panose="02020603050405020304" pitchFamily="18" charset="0"/>
                        </a:rPr>
                        <a:t> </a:t>
                      </a:r>
                      <a:r>
                        <a:rPr sz="1600" spc="65" dirty="0">
                          <a:latin typeface="Times New Roman" panose="02020603050405020304" pitchFamily="18" charset="0"/>
                          <a:cs typeface="Times New Roman" panose="02020603050405020304" pitchFamily="18" charset="0"/>
                        </a:rPr>
                        <a:t>Feedback</a:t>
                      </a:r>
                      <a:endParaRPr sz="1600">
                        <a:latin typeface="Times New Roman" panose="02020603050405020304" pitchFamily="18" charset="0"/>
                        <a:cs typeface="Times New Roman" panose="02020603050405020304" pitchFamily="18" charset="0"/>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tc>
                  <a:txBody>
                    <a:bodyPr/>
                    <a:lstStyle/>
                    <a:p>
                      <a:pPr marL="93345" marR="368300">
                        <a:lnSpc>
                          <a:spcPct val="100000"/>
                        </a:lnSpc>
                        <a:spcBef>
                          <a:spcPts val="320"/>
                        </a:spcBef>
                      </a:pPr>
                      <a:r>
                        <a:rPr sz="1600" spc="55" dirty="0">
                          <a:latin typeface="Times New Roman" panose="02020603050405020304" pitchFamily="18" charset="0"/>
                          <a:cs typeface="Times New Roman" panose="02020603050405020304" pitchFamily="18" charset="0"/>
                        </a:rPr>
                        <a:t>Enhanced</a:t>
                      </a:r>
                      <a:r>
                        <a:rPr sz="1600" spc="80" dirty="0">
                          <a:latin typeface="Times New Roman" panose="02020603050405020304" pitchFamily="18" charset="0"/>
                          <a:cs typeface="Times New Roman" panose="02020603050405020304" pitchFamily="18" charset="0"/>
                        </a:rPr>
                        <a:t> </a:t>
                      </a:r>
                      <a:r>
                        <a:rPr sz="1600" spc="30" dirty="0">
                          <a:latin typeface="Times New Roman" panose="02020603050405020304" pitchFamily="18" charset="0"/>
                          <a:cs typeface="Times New Roman" panose="02020603050405020304" pitchFamily="18" charset="0"/>
                        </a:rPr>
                        <a:t>community </a:t>
                      </a:r>
                      <a:r>
                        <a:rPr sz="1600" spc="35" dirty="0">
                          <a:latin typeface="Times New Roman" panose="02020603050405020304" pitchFamily="18" charset="0"/>
                          <a:cs typeface="Times New Roman" panose="02020603050405020304" pitchFamily="18" charset="0"/>
                        </a:rPr>
                        <a:t> </a:t>
                      </a:r>
                      <a:r>
                        <a:rPr sz="1600" spc="60" dirty="0">
                          <a:latin typeface="Times New Roman" panose="02020603050405020304" pitchFamily="18" charset="0"/>
                          <a:cs typeface="Times New Roman" panose="02020603050405020304" pitchFamily="18" charset="0"/>
                        </a:rPr>
                        <a:t>engagement</a:t>
                      </a:r>
                      <a:r>
                        <a:rPr sz="1600" spc="100" dirty="0">
                          <a:latin typeface="Times New Roman" panose="02020603050405020304" pitchFamily="18" charset="0"/>
                          <a:cs typeface="Times New Roman" panose="02020603050405020304" pitchFamily="18" charset="0"/>
                        </a:rPr>
                        <a:t> </a:t>
                      </a:r>
                      <a:r>
                        <a:rPr sz="1600" spc="50" dirty="0">
                          <a:latin typeface="Times New Roman" panose="02020603050405020304" pitchFamily="18" charset="0"/>
                          <a:cs typeface="Times New Roman" panose="02020603050405020304" pitchFamily="18" charset="0"/>
                        </a:rPr>
                        <a:t>and</a:t>
                      </a:r>
                      <a:r>
                        <a:rPr sz="1600" spc="40" dirty="0">
                          <a:latin typeface="Times New Roman" panose="02020603050405020304" pitchFamily="18" charset="0"/>
                          <a:cs typeface="Times New Roman" panose="02020603050405020304" pitchFamily="18" charset="0"/>
                        </a:rPr>
                        <a:t> </a:t>
                      </a:r>
                      <a:r>
                        <a:rPr sz="1600" spc="30" dirty="0">
                          <a:latin typeface="Times New Roman" panose="02020603050405020304" pitchFamily="18" charset="0"/>
                          <a:cs typeface="Times New Roman" panose="02020603050405020304" pitchFamily="18" charset="0"/>
                        </a:rPr>
                        <a:t>inclusion</a:t>
                      </a:r>
                      <a:r>
                        <a:rPr sz="1600" spc="55"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in </a:t>
                      </a:r>
                      <a:r>
                        <a:rPr sz="1600" spc="-290" dirty="0">
                          <a:latin typeface="Times New Roman" panose="02020603050405020304" pitchFamily="18" charset="0"/>
                          <a:cs typeface="Times New Roman" panose="02020603050405020304" pitchFamily="18" charset="0"/>
                        </a:rPr>
                        <a:t> </a:t>
                      </a:r>
                      <a:r>
                        <a:rPr lang="en-IN" sz="1600" spc="40" dirty="0">
                          <a:latin typeface="Times New Roman" panose="02020603050405020304" pitchFamily="18" charset="0"/>
                          <a:cs typeface="Times New Roman" panose="02020603050405020304" pitchFamily="18" charset="0"/>
                        </a:rPr>
                        <a:t>soil testing.</a:t>
                      </a:r>
                      <a:endParaRPr sz="1600" dirty="0">
                        <a:latin typeface="Times New Roman" panose="02020603050405020304" pitchFamily="18" charset="0"/>
                        <a:cs typeface="Times New Roman" panose="02020603050405020304" pitchFamily="18" charset="0"/>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val="10005"/>
                  </a:ext>
                </a:extLst>
              </a:tr>
            </a:tbl>
          </a:graphicData>
        </a:graphic>
      </p:graphicFrame>
      <p:sp>
        <p:nvSpPr>
          <p:cNvPr id="4" name="object 4"/>
          <p:cNvSpPr txBox="1">
            <a:spLocks noGrp="1"/>
          </p:cNvSpPr>
          <p:nvPr>
            <p:ph type="sldNum" sz="quarter" idx="7"/>
          </p:nvPr>
        </p:nvSpPr>
        <p:spPr>
          <a:xfrm>
            <a:off x="8652636" y="6363390"/>
            <a:ext cx="153670" cy="190500"/>
          </a:xfrm>
          <a:prstGeom prst="rect">
            <a:avLst/>
          </a:prstGeom>
        </p:spPr>
        <p:txBody>
          <a:bodyPr vert="horz" wrap="square" lIns="0" tIns="0" rIns="0" bIns="0" rtlCol="0">
            <a:spAutoFit/>
          </a:bodyPr>
          <a:lstStyle>
            <a:defPPr>
              <a:defRPr lang="en-US"/>
            </a:defPPr>
            <a:lvl1pPr marL="0" algn="l" defTabSz="914400" rtl="0" eaLnBrk="1" latinLnBrk="0" hangingPunct="1">
              <a:defRPr sz="1100" b="1" i="0" kern="1200">
                <a:solidFill>
                  <a:schemeClr val="bg1"/>
                </a:solidFill>
                <a:latin typeface="Cambria"/>
                <a:ea typeface="+mn-ea"/>
                <a:cs typeface="Cambri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spcBef>
                <a:spcPts val="45"/>
              </a:spcBef>
            </a:pPr>
            <a:fld id="{81D60167-4931-47E6-BA6A-407CBD079E47}" type="slidenum">
              <a:rPr lang="en-IN" spc="-45" smtClean="0"/>
              <a:pPr marL="38100">
                <a:lnSpc>
                  <a:spcPct val="100000"/>
                </a:lnSpc>
                <a:spcBef>
                  <a:spcPts val="45"/>
                </a:spcBef>
              </a:pPr>
              <a:t>10</a:t>
            </a:fld>
            <a:endParaRPr spc="-45" dirty="0"/>
          </a:p>
        </p:txBody>
      </p:sp>
      <p:sp>
        <p:nvSpPr>
          <p:cNvPr id="5" name="object 5"/>
          <p:cNvSpPr txBox="1"/>
          <p:nvPr/>
        </p:nvSpPr>
        <p:spPr>
          <a:xfrm>
            <a:off x="764844" y="6370349"/>
            <a:ext cx="951230" cy="160300"/>
          </a:xfrm>
          <a:prstGeom prst="rect">
            <a:avLst/>
          </a:prstGeom>
        </p:spPr>
        <p:txBody>
          <a:bodyPr vert="horz" wrap="square" lIns="0" tIns="6350" rIns="0" bIns="0" rtlCol="0">
            <a:spAutoFit/>
          </a:bodyPr>
          <a:lstStyle/>
          <a:p>
            <a:pPr marL="12700">
              <a:lnSpc>
                <a:spcPct val="100000"/>
              </a:lnSpc>
              <a:spcBef>
                <a:spcPts val="50"/>
              </a:spcBef>
            </a:pPr>
            <a:r>
              <a:rPr sz="1000" spc="45" dirty="0">
                <a:solidFill>
                  <a:srgbClr val="69230C"/>
                </a:solidFill>
                <a:latin typeface="Cambria"/>
                <a:cs typeface="Cambria"/>
              </a:rPr>
              <a:t>BATCH</a:t>
            </a:r>
            <a:r>
              <a:rPr sz="1000" spc="-5" dirty="0">
                <a:solidFill>
                  <a:srgbClr val="69230C"/>
                </a:solidFill>
                <a:latin typeface="Cambria"/>
                <a:cs typeface="Cambria"/>
              </a:rPr>
              <a:t> </a:t>
            </a:r>
            <a:r>
              <a:rPr sz="1000" spc="70" dirty="0">
                <a:solidFill>
                  <a:srgbClr val="69230C"/>
                </a:solidFill>
                <a:latin typeface="Cambria"/>
                <a:cs typeface="Cambria"/>
              </a:rPr>
              <a:t>NO:</a:t>
            </a:r>
            <a:r>
              <a:rPr sz="1000" spc="-15" dirty="0">
                <a:solidFill>
                  <a:srgbClr val="69230C"/>
                </a:solidFill>
                <a:latin typeface="Cambria"/>
                <a:cs typeface="Cambria"/>
              </a:rPr>
              <a:t> </a:t>
            </a:r>
            <a:r>
              <a:rPr lang="en-IN" sz="1000" spc="-5" dirty="0">
                <a:solidFill>
                  <a:srgbClr val="69230C"/>
                </a:solidFill>
                <a:latin typeface="Cambria"/>
                <a:cs typeface="Cambria"/>
              </a:rPr>
              <a:t>44</a:t>
            </a:r>
            <a:endParaRPr sz="1000" dirty="0">
              <a:latin typeface="Cambria"/>
              <a:cs typeface="Cambria"/>
            </a:endParaRPr>
          </a:p>
        </p:txBody>
      </p:sp>
      <p:sp>
        <p:nvSpPr>
          <p:cNvPr id="6" name="object 6"/>
          <p:cNvSpPr txBox="1"/>
          <p:nvPr/>
        </p:nvSpPr>
        <p:spPr>
          <a:xfrm>
            <a:off x="1943269" y="6370349"/>
            <a:ext cx="4131945" cy="175895"/>
          </a:xfrm>
          <a:prstGeom prst="rect">
            <a:avLst/>
          </a:prstGeom>
        </p:spPr>
        <p:txBody>
          <a:bodyPr vert="horz" wrap="square" lIns="0" tIns="6350" rIns="0" bIns="0" rtlCol="0">
            <a:spAutoFit/>
          </a:bodyPr>
          <a:lstStyle/>
          <a:p>
            <a:pPr marL="12700">
              <a:lnSpc>
                <a:spcPct val="100000"/>
              </a:lnSpc>
              <a:spcBef>
                <a:spcPts val="50"/>
              </a:spcBef>
            </a:pPr>
            <a:r>
              <a:rPr sz="1000" spc="25" dirty="0">
                <a:solidFill>
                  <a:srgbClr val="69230C"/>
                </a:solidFill>
                <a:latin typeface="Cambria"/>
                <a:cs typeface="Cambria"/>
              </a:rPr>
              <a:t>DEPARTMENT</a:t>
            </a:r>
            <a:r>
              <a:rPr sz="1000" spc="-35" dirty="0">
                <a:solidFill>
                  <a:srgbClr val="69230C"/>
                </a:solidFill>
                <a:latin typeface="Cambria"/>
                <a:cs typeface="Cambria"/>
              </a:rPr>
              <a:t> </a:t>
            </a:r>
            <a:r>
              <a:rPr sz="1000" spc="60" dirty="0">
                <a:solidFill>
                  <a:srgbClr val="69230C"/>
                </a:solidFill>
                <a:latin typeface="Cambria"/>
                <a:cs typeface="Cambria"/>
              </a:rPr>
              <a:t>ELECTRONICS</a:t>
            </a:r>
            <a:r>
              <a:rPr sz="1000" spc="15" dirty="0">
                <a:solidFill>
                  <a:srgbClr val="69230C"/>
                </a:solidFill>
                <a:latin typeface="Cambria"/>
                <a:cs typeface="Cambria"/>
              </a:rPr>
              <a:t> </a:t>
            </a:r>
            <a:r>
              <a:rPr sz="1000" spc="55" dirty="0">
                <a:solidFill>
                  <a:srgbClr val="69230C"/>
                </a:solidFill>
                <a:latin typeface="Cambria"/>
                <a:cs typeface="Cambria"/>
              </a:rPr>
              <a:t>AND</a:t>
            </a:r>
            <a:r>
              <a:rPr sz="1000" spc="25" dirty="0">
                <a:solidFill>
                  <a:srgbClr val="69230C"/>
                </a:solidFill>
                <a:latin typeface="Cambria"/>
                <a:cs typeface="Cambria"/>
              </a:rPr>
              <a:t> </a:t>
            </a:r>
            <a:r>
              <a:rPr sz="1000" spc="75" dirty="0">
                <a:solidFill>
                  <a:srgbClr val="69230C"/>
                </a:solidFill>
                <a:latin typeface="Cambria"/>
                <a:cs typeface="Cambria"/>
              </a:rPr>
              <a:t>COMMUNICATION</a:t>
            </a:r>
            <a:r>
              <a:rPr sz="1000" spc="-30" dirty="0">
                <a:solidFill>
                  <a:srgbClr val="69230C"/>
                </a:solidFill>
                <a:latin typeface="Cambria"/>
                <a:cs typeface="Cambria"/>
              </a:rPr>
              <a:t> </a:t>
            </a:r>
            <a:r>
              <a:rPr sz="1000" spc="50" dirty="0">
                <a:solidFill>
                  <a:srgbClr val="69230C"/>
                </a:solidFill>
                <a:latin typeface="Cambria"/>
                <a:cs typeface="Cambria"/>
              </a:rPr>
              <a:t>ENGINEERING</a:t>
            </a:r>
            <a:endParaRPr sz="1000">
              <a:latin typeface="Cambria"/>
              <a:cs typeface="Cambria"/>
            </a:endParaRPr>
          </a:p>
        </p:txBody>
      </p:sp>
      <p:sp>
        <p:nvSpPr>
          <p:cNvPr id="7" name="object 7"/>
          <p:cNvSpPr txBox="1"/>
          <p:nvPr/>
        </p:nvSpPr>
        <p:spPr>
          <a:xfrm>
            <a:off x="7701533" y="6370349"/>
            <a:ext cx="671195" cy="175895"/>
          </a:xfrm>
          <a:prstGeom prst="rect">
            <a:avLst/>
          </a:prstGeom>
        </p:spPr>
        <p:txBody>
          <a:bodyPr vert="horz" wrap="square" lIns="0" tIns="6350" rIns="0" bIns="0" rtlCol="0">
            <a:spAutoFit/>
          </a:bodyPr>
          <a:lstStyle/>
          <a:p>
            <a:pPr marL="12700">
              <a:lnSpc>
                <a:spcPct val="100000"/>
              </a:lnSpc>
              <a:spcBef>
                <a:spcPts val="50"/>
              </a:spcBef>
            </a:pPr>
            <a:r>
              <a:rPr sz="1000" spc="-5" dirty="0">
                <a:solidFill>
                  <a:srgbClr val="69230C"/>
                </a:solidFill>
                <a:latin typeface="Cambria"/>
                <a:cs typeface="Cambria"/>
              </a:rPr>
              <a:t>11-10-2023</a:t>
            </a:r>
            <a:endParaRPr sz="1000">
              <a:latin typeface="Cambria"/>
              <a:cs typeface="Cambria"/>
            </a:endParaRPr>
          </a:p>
        </p:txBody>
      </p:sp>
      <p:sp>
        <p:nvSpPr>
          <p:cNvPr id="8" name="TextBox 7">
            <a:extLst>
              <a:ext uri="{FF2B5EF4-FFF2-40B4-BE49-F238E27FC236}">
                <a16:creationId xmlns:a16="http://schemas.microsoft.com/office/drawing/2014/main" id="{66267377-1EE9-E4AE-2460-F1CEA7687D1A}"/>
              </a:ext>
            </a:extLst>
          </p:cNvPr>
          <p:cNvSpPr txBox="1"/>
          <p:nvPr/>
        </p:nvSpPr>
        <p:spPr>
          <a:xfrm>
            <a:off x="539552" y="908720"/>
            <a:ext cx="3231092"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ACTIVITY LOG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93"/>
            <a:ext cx="8229600" cy="1039091"/>
          </a:xfrm>
        </p:spPr>
        <p:txBody>
          <a:bodyPr>
            <a:normAutofit/>
          </a:bodyPr>
          <a:lstStyle/>
          <a:p>
            <a:r>
              <a:rPr lang="en-IN" sz="2000" b="1" dirty="0">
                <a:latin typeface="Times New Roman" panose="02020603050405020304" pitchFamily="18" charset="0"/>
                <a:cs typeface="Times New Roman" panose="02020603050405020304" pitchFamily="18" charset="0"/>
              </a:rPr>
              <a:t>SURVEY-DETAILS</a:t>
            </a:r>
          </a:p>
        </p:txBody>
      </p:sp>
      <p:sp>
        <p:nvSpPr>
          <p:cNvPr id="3" name="Content Placeholder 2"/>
          <p:cNvSpPr>
            <a:spLocks noGrp="1"/>
          </p:cNvSpPr>
          <p:nvPr>
            <p:ph idx="1"/>
          </p:nvPr>
        </p:nvSpPr>
        <p:spPr>
          <a:xfrm>
            <a:off x="457200" y="5733256"/>
            <a:ext cx="8229600" cy="792088"/>
          </a:xfrm>
        </p:spPr>
        <p:txBody>
          <a:bodyPr>
            <a:noAutofit/>
          </a:bodyPr>
          <a:lstStyle/>
          <a:p>
            <a:pPr marL="0" indent="0" algn="just">
              <a:buNone/>
            </a:pPr>
            <a:endParaRPr lang="en-IN" dirty="0">
              <a:latin typeface="Times New Roman" pitchFamily="18" charset="0"/>
              <a:cs typeface="Times New Roman" pitchFamily="18" charset="0"/>
            </a:endParaRPr>
          </a:p>
          <a:p>
            <a:pPr marL="0" indent="0" algn="just">
              <a:buNone/>
            </a:pPr>
            <a:endParaRPr lang="en-IN" dirty="0">
              <a:latin typeface="Times New Roman" pitchFamily="18" charset="0"/>
              <a:cs typeface="Times New Roman" pitchFamily="18" charset="0"/>
            </a:endParaRPr>
          </a:p>
          <a:p>
            <a:pPr marL="0" indent="0" algn="just">
              <a:buNone/>
            </a:pPr>
            <a:endParaRPr lang="en-IN" dirty="0">
              <a:latin typeface="Times New Roman" pitchFamily="18" charset="0"/>
              <a:cs typeface="Times New Roman" pitchFamily="18" charset="0"/>
            </a:endParaRPr>
          </a:p>
          <a:p>
            <a:pPr marL="0" indent="0" algn="just">
              <a:buNone/>
            </a:pPr>
            <a:endParaRPr lang="en-IN" dirty="0">
              <a:latin typeface="Times New Roman" pitchFamily="18" charset="0"/>
              <a:cs typeface="Times New Roman" pitchFamily="18" charset="0"/>
            </a:endParaRPr>
          </a:p>
          <a:p>
            <a:pPr marL="0" indent="0" algn="just">
              <a:buNone/>
            </a:pPr>
            <a:endParaRPr lang="en-IN" dirty="0">
              <a:latin typeface="Times New Roman" pitchFamily="18" charset="0"/>
              <a:cs typeface="Times New Roman" pitchFamily="18" charset="0"/>
            </a:endParaRPr>
          </a:p>
          <a:p>
            <a:pPr marL="0" indent="0" algn="just">
              <a:buNone/>
            </a:pPr>
            <a:endParaRPr lang="en-IN" dirty="0">
              <a:latin typeface="Times New Roman" pitchFamily="18" charset="0"/>
              <a:cs typeface="Times New Roman" pitchFamily="18" charset="0"/>
            </a:endParaRPr>
          </a:p>
          <a:p>
            <a:pPr marL="0" indent="0" algn="just">
              <a:buNone/>
            </a:pPr>
            <a:r>
              <a:rPr lang="en-IN" dirty="0">
                <a:latin typeface="Times New Roman" pitchFamily="18" charset="0"/>
                <a:cs typeface="Times New Roman" pitchFamily="18" charset="0"/>
              </a:rPr>
              <a:t>*With Hardcopy Screen Shot</a:t>
            </a:r>
          </a:p>
        </p:txBody>
      </p:sp>
      <p:sp>
        <p:nvSpPr>
          <p:cNvPr id="6" name="Date Placeholder 5">
            <a:extLst>
              <a:ext uri="{FF2B5EF4-FFF2-40B4-BE49-F238E27FC236}">
                <a16:creationId xmlns:a16="http://schemas.microsoft.com/office/drawing/2014/main" id="{973C4727-3B27-4A6E-80DF-F9AE31EE8128}"/>
              </a:ext>
            </a:extLst>
          </p:cNvPr>
          <p:cNvSpPr>
            <a:spLocks noGrp="1"/>
          </p:cNvSpPr>
          <p:nvPr>
            <p:ph type="dt" sz="half" idx="10"/>
          </p:nvPr>
        </p:nvSpPr>
        <p:spPr/>
        <p:txBody>
          <a:bodyPr/>
          <a:lstStyle/>
          <a:p>
            <a:fld id="{9BEE4593-0D8E-4444-A56B-222217CE2EFB}" type="datetime1">
              <a:rPr lang="en-IN" smtClean="0"/>
              <a:pPr/>
              <a:t>08-11-2023</a:t>
            </a:fld>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pPr/>
              <a:t>11</a:t>
            </a:fld>
            <a:endParaRPr lang="en-IN" dirty="0"/>
          </a:p>
        </p:txBody>
      </p:sp>
      <p:sp>
        <p:nvSpPr>
          <p:cNvPr id="11" name="Footer Placeholder 2">
            <a:extLst>
              <a:ext uri="{FF2B5EF4-FFF2-40B4-BE49-F238E27FC236}">
                <a16:creationId xmlns:a16="http://schemas.microsoft.com/office/drawing/2014/main" id="{69B93914-0C82-4A5B-9835-B0D18B34098C}"/>
              </a:ext>
            </a:extLst>
          </p:cNvPr>
          <p:cNvSpPr>
            <a:spLocks noGrp="1"/>
          </p:cNvSpPr>
          <p:nvPr>
            <p:ph type="ftr" sz="quarter" idx="11"/>
          </p:nvPr>
        </p:nvSpPr>
        <p:spPr>
          <a:xfrm>
            <a:off x="685800" y="6272785"/>
            <a:ext cx="5632140" cy="365125"/>
          </a:xfrm>
        </p:spPr>
        <p:txBody>
          <a:bodyPr/>
          <a:lstStyle/>
          <a:p>
            <a:r>
              <a:rPr lang="en-IN" dirty="0"/>
              <a:t>BATCH NO:44        DEPARTMENT ELECTRONICS AND COMMUNICATION ENGINEERING</a:t>
            </a:r>
          </a:p>
        </p:txBody>
      </p:sp>
      <p:pic>
        <p:nvPicPr>
          <p:cNvPr id="4" name="Image 14">
            <a:extLst>
              <a:ext uri="{FF2B5EF4-FFF2-40B4-BE49-F238E27FC236}">
                <a16:creationId xmlns:a16="http://schemas.microsoft.com/office/drawing/2014/main" id="{4D912012-154B-7464-376D-EB1A1A705EBB}"/>
              </a:ext>
            </a:extLst>
          </p:cNvPr>
          <p:cNvPicPr>
            <a:picLocks/>
          </p:cNvPicPr>
          <p:nvPr/>
        </p:nvPicPr>
        <p:blipFill>
          <a:blip r:embed="rId2" cstate="print"/>
          <a:stretch>
            <a:fillRect/>
          </a:stretch>
        </p:blipFill>
        <p:spPr>
          <a:xfrm>
            <a:off x="796183" y="1402679"/>
            <a:ext cx="3265256" cy="4508826"/>
          </a:xfrm>
          <a:prstGeom prst="rect">
            <a:avLst/>
          </a:prstGeom>
        </p:spPr>
      </p:pic>
      <p:pic>
        <p:nvPicPr>
          <p:cNvPr id="8" name="Image 15">
            <a:extLst>
              <a:ext uri="{FF2B5EF4-FFF2-40B4-BE49-F238E27FC236}">
                <a16:creationId xmlns:a16="http://schemas.microsoft.com/office/drawing/2014/main" id="{F13004E0-8748-98B3-E6A9-0EF6B0546C99}"/>
              </a:ext>
            </a:extLst>
          </p:cNvPr>
          <p:cNvPicPr>
            <a:picLocks/>
          </p:cNvPicPr>
          <p:nvPr/>
        </p:nvPicPr>
        <p:blipFill>
          <a:blip r:embed="rId3" cstate="print"/>
          <a:stretch>
            <a:fillRect/>
          </a:stretch>
        </p:blipFill>
        <p:spPr>
          <a:xfrm>
            <a:off x="4096606" y="1395807"/>
            <a:ext cx="3265256" cy="4513282"/>
          </a:xfrm>
          <a:prstGeom prst="rect">
            <a:avLst/>
          </a:prstGeom>
        </p:spPr>
      </p:pic>
      <p:sp>
        <p:nvSpPr>
          <p:cNvPr id="13" name="TextBox 12">
            <a:extLst>
              <a:ext uri="{FF2B5EF4-FFF2-40B4-BE49-F238E27FC236}">
                <a16:creationId xmlns:a16="http://schemas.microsoft.com/office/drawing/2014/main" id="{C3D2949A-1A80-9FA6-B8E5-1D0C260BC357}"/>
              </a:ext>
            </a:extLst>
          </p:cNvPr>
          <p:cNvSpPr txBox="1"/>
          <p:nvPr/>
        </p:nvSpPr>
        <p:spPr>
          <a:xfrm>
            <a:off x="1483822" y="5948500"/>
            <a:ext cx="2085827" cy="338554"/>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Survey Form Sample 1</a:t>
            </a:r>
          </a:p>
        </p:txBody>
      </p:sp>
      <p:sp>
        <p:nvSpPr>
          <p:cNvPr id="15" name="TextBox 14">
            <a:extLst>
              <a:ext uri="{FF2B5EF4-FFF2-40B4-BE49-F238E27FC236}">
                <a16:creationId xmlns:a16="http://schemas.microsoft.com/office/drawing/2014/main" id="{547C5BAF-220A-F362-E8DD-1455684CABEB}"/>
              </a:ext>
            </a:extLst>
          </p:cNvPr>
          <p:cNvSpPr txBox="1"/>
          <p:nvPr/>
        </p:nvSpPr>
        <p:spPr>
          <a:xfrm>
            <a:off x="4749685" y="5935296"/>
            <a:ext cx="2319866" cy="646331"/>
          </a:xfrm>
          <a:prstGeom prst="rect">
            <a:avLst/>
          </a:prstGeom>
          <a:noFill/>
        </p:spPr>
        <p:txBody>
          <a:bodyPr wrap="none" rtlCol="0">
            <a:spAutoFit/>
          </a:bodyPr>
          <a:lstStyle/>
          <a:p>
            <a:r>
              <a:rPr lang="en-IN" sz="1800" dirty="0">
                <a:latin typeface="Times New Roman" panose="02020603050405020304" pitchFamily="18" charset="0"/>
                <a:cs typeface="Times New Roman" panose="02020603050405020304" pitchFamily="18" charset="0"/>
              </a:rPr>
              <a:t>Survey Form Sample 2</a:t>
            </a:r>
          </a:p>
          <a:p>
            <a:endParaRPr lang="en-IN" dirty="0"/>
          </a:p>
        </p:txBody>
      </p:sp>
    </p:spTree>
    <p:extLst>
      <p:ext uri="{BB962C8B-B14F-4D97-AF65-F5344CB8AC3E}">
        <p14:creationId xmlns:p14="http://schemas.microsoft.com/office/powerpoint/2010/main" val="3008548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404664"/>
            <a:ext cx="8229600" cy="1039091"/>
          </a:xfrm>
        </p:spPr>
        <p:txBody>
          <a:bodyPr>
            <a:normAutofit/>
          </a:bodyPr>
          <a:lstStyle/>
          <a:p>
            <a:r>
              <a:rPr lang="en-IN" sz="2000" b="1" dirty="0">
                <a:latin typeface="Times New Roman" panose="02020603050405020304" pitchFamily="18" charset="0"/>
                <a:cs typeface="Times New Roman" panose="02020603050405020304" pitchFamily="18" charset="0"/>
              </a:rPr>
              <a:t>SURVEY ANALYSIS</a:t>
            </a:r>
          </a:p>
        </p:txBody>
      </p:sp>
      <p:sp>
        <p:nvSpPr>
          <p:cNvPr id="3" name="Content Placeholder 2"/>
          <p:cNvSpPr>
            <a:spLocks noGrp="1"/>
          </p:cNvSpPr>
          <p:nvPr>
            <p:ph idx="1"/>
          </p:nvPr>
        </p:nvSpPr>
        <p:spPr>
          <a:xfrm>
            <a:off x="457200" y="1365684"/>
            <a:ext cx="8229600" cy="5159660"/>
          </a:xfrm>
        </p:spPr>
        <p:txBody>
          <a:bodyPr>
            <a:noAutofit/>
          </a:bodyPr>
          <a:lstStyle/>
          <a:p>
            <a:pPr marL="0" indent="0" algn="just">
              <a:buNone/>
            </a:pPr>
            <a:endParaRPr lang="en-IN" dirty="0">
              <a:latin typeface="Times New Roman" pitchFamily="18" charset="0"/>
              <a:cs typeface="Times New Roman" pitchFamily="18" charset="0"/>
            </a:endParaRPr>
          </a:p>
          <a:p>
            <a:pPr marL="0" indent="0" algn="just">
              <a:buNone/>
            </a:pPr>
            <a:endParaRPr lang="en-IN" dirty="0">
              <a:latin typeface="Times New Roman" pitchFamily="18" charset="0"/>
              <a:cs typeface="Times New Roman" pitchFamily="18" charset="0"/>
            </a:endParaRPr>
          </a:p>
          <a:p>
            <a:pPr marL="0" indent="0" algn="just">
              <a:buNone/>
            </a:pPr>
            <a:endParaRPr lang="en-IN" dirty="0">
              <a:latin typeface="Times New Roman" pitchFamily="18" charset="0"/>
              <a:cs typeface="Times New Roman" pitchFamily="18" charset="0"/>
            </a:endParaRPr>
          </a:p>
          <a:p>
            <a:pPr marL="0" indent="0" algn="just">
              <a:buNone/>
            </a:pPr>
            <a:endParaRPr lang="en-IN" dirty="0">
              <a:latin typeface="Times New Roman" pitchFamily="18" charset="0"/>
              <a:cs typeface="Times New Roman" pitchFamily="18" charset="0"/>
            </a:endParaRPr>
          </a:p>
          <a:p>
            <a:pPr marL="0" indent="0" algn="just">
              <a:buNone/>
            </a:pPr>
            <a:endParaRPr lang="en-IN" dirty="0">
              <a:latin typeface="Times New Roman" pitchFamily="18" charset="0"/>
              <a:cs typeface="Times New Roman" pitchFamily="18" charset="0"/>
            </a:endParaRPr>
          </a:p>
          <a:p>
            <a:pPr marL="0" indent="0" algn="just">
              <a:buNone/>
            </a:pPr>
            <a:endParaRPr lang="en-IN" dirty="0">
              <a:latin typeface="Times New Roman" pitchFamily="18" charset="0"/>
              <a:cs typeface="Times New Roman" pitchFamily="18" charset="0"/>
            </a:endParaRPr>
          </a:p>
        </p:txBody>
      </p:sp>
      <p:sp>
        <p:nvSpPr>
          <p:cNvPr id="6" name="Date Placeholder 5">
            <a:extLst>
              <a:ext uri="{FF2B5EF4-FFF2-40B4-BE49-F238E27FC236}">
                <a16:creationId xmlns:a16="http://schemas.microsoft.com/office/drawing/2014/main" id="{973C4727-3B27-4A6E-80DF-F9AE31EE8128}"/>
              </a:ext>
            </a:extLst>
          </p:cNvPr>
          <p:cNvSpPr>
            <a:spLocks noGrp="1"/>
          </p:cNvSpPr>
          <p:nvPr>
            <p:ph type="dt" sz="half" idx="10"/>
          </p:nvPr>
        </p:nvSpPr>
        <p:spPr/>
        <p:txBody>
          <a:bodyPr/>
          <a:lstStyle/>
          <a:p>
            <a:fld id="{9BEE4593-0D8E-4444-A56B-222217CE2EFB}" type="datetime1">
              <a:rPr lang="en-IN" smtClean="0"/>
              <a:pPr/>
              <a:t>08-11-2023</a:t>
            </a:fld>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pPr/>
              <a:t>12</a:t>
            </a:fld>
            <a:endParaRPr lang="en-IN" dirty="0"/>
          </a:p>
        </p:txBody>
      </p:sp>
      <p:sp>
        <p:nvSpPr>
          <p:cNvPr id="7" name="Footer Placeholder 2">
            <a:extLst>
              <a:ext uri="{FF2B5EF4-FFF2-40B4-BE49-F238E27FC236}">
                <a16:creationId xmlns:a16="http://schemas.microsoft.com/office/drawing/2014/main" id="{69B93914-0C82-4A5B-9835-B0D18B34098C}"/>
              </a:ext>
            </a:extLst>
          </p:cNvPr>
          <p:cNvSpPr>
            <a:spLocks noGrp="1"/>
          </p:cNvSpPr>
          <p:nvPr>
            <p:ph type="ftr" sz="quarter" idx="11"/>
          </p:nvPr>
        </p:nvSpPr>
        <p:spPr>
          <a:xfrm>
            <a:off x="685800" y="6272785"/>
            <a:ext cx="5632140" cy="365125"/>
          </a:xfrm>
        </p:spPr>
        <p:txBody>
          <a:bodyPr/>
          <a:lstStyle/>
          <a:p>
            <a:r>
              <a:rPr lang="en-IN" dirty="0"/>
              <a:t>BATCH NO:44        DEPARTMENT ELECTRONICS AND COMMUNICATION ENGINEERING</a:t>
            </a:r>
          </a:p>
        </p:txBody>
      </p:sp>
      <p:sp>
        <p:nvSpPr>
          <p:cNvPr id="8" name="TextBox 7">
            <a:extLst>
              <a:ext uri="{FF2B5EF4-FFF2-40B4-BE49-F238E27FC236}">
                <a16:creationId xmlns:a16="http://schemas.microsoft.com/office/drawing/2014/main" id="{23661955-01A7-0731-11E5-7E4DB9D293D1}"/>
              </a:ext>
            </a:extLst>
          </p:cNvPr>
          <p:cNvSpPr txBox="1"/>
          <p:nvPr/>
        </p:nvSpPr>
        <p:spPr>
          <a:xfrm>
            <a:off x="586631" y="1599281"/>
            <a:ext cx="8100170" cy="4770537"/>
          </a:xfrm>
          <a:prstGeom prst="rect">
            <a:avLst/>
          </a:prstGeom>
          <a:noFill/>
        </p:spPr>
        <p:txBody>
          <a:bodyPr wrap="square" rtlCol="0">
            <a:spAutoFit/>
          </a:bodyPr>
          <a:lstStyle/>
          <a:p>
            <a:pPr marL="342900" indent="-342900" algn="just">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Conducted</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survey</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about</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how</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identify</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soil</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moisture</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content</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soil.</a:t>
            </a:r>
            <a:r>
              <a:rPr lang="en-US" sz="1600" spc="1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Mainly</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conducted a survey in four types of soils like silt, sandy, clay, loam soils.</a:t>
            </a:r>
            <a:r>
              <a:rPr lang="en-US" sz="1600" spc="1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 all these soils observed that clay soil has high moisture content.</a:t>
            </a:r>
            <a:r>
              <a:rPr lang="en-US" sz="1600" spc="1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survey around 10 farmers about how they check the soil moisture content and what are the tools they are using for testing moisture content.</a:t>
            </a:r>
          </a:p>
          <a:p>
            <a:pPr marL="342900" indent="-342900" algn="just">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 survey analysis on agriculture</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can provide valuable insights into the challenges,</a:t>
            </a:r>
            <a:r>
              <a:rPr lang="en-US" sz="1600" spc="1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opportunities,</a:t>
            </a:r>
            <a:r>
              <a:rPr lang="en-US" sz="1600" spc="1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 trends within this vital sector.</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survey delved into various aspects of agriculture, from farming practices to the impact of technology. One notable finding was the growing concern for sustainable farming methods. </a:t>
            </a:r>
          </a:p>
          <a:p>
            <a:pPr marL="342900" indent="-342900" algn="just">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Respondents highlighted the need to reduce the environmental footprint of agriculture, emphasizing practices that promote</a:t>
            </a:r>
            <a:r>
              <a:rPr lang="en-US" sz="1600" spc="1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soil</a:t>
            </a:r>
            <a:r>
              <a:rPr lang="en-US" sz="1600" spc="1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health,</a:t>
            </a:r>
            <a:r>
              <a:rPr lang="en-US" sz="1600" spc="1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water</a:t>
            </a:r>
            <a:r>
              <a:rPr lang="en-US" sz="1600" spc="1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conservation,</a:t>
            </a:r>
            <a:r>
              <a:rPr lang="en-US" sz="1600" spc="1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1600" spc="1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reduced</a:t>
            </a:r>
            <a:r>
              <a:rPr lang="en-US" sz="1600" spc="1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chemical</a:t>
            </a:r>
            <a:r>
              <a:rPr lang="en-US" sz="1600" spc="1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use.</a:t>
            </a:r>
            <a:r>
              <a:rPr lang="en-US" sz="1600" spc="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spc="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Sensors will collect the data from the soil and send to the node MCU port.</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From the node MCU</a:t>
            </a:r>
            <a:r>
              <a:rPr lang="en-US" sz="1600" spc="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it</a:t>
            </a:r>
            <a:r>
              <a:rPr lang="en-US" sz="1600" spc="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will</a:t>
            </a:r>
            <a:r>
              <a:rPr lang="en-US" sz="1600" spc="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send</a:t>
            </a:r>
            <a:r>
              <a:rPr lang="en-US" sz="1600" spc="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collected</a:t>
            </a:r>
            <a:r>
              <a:rPr lang="en-US" sz="1600" spc="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data</a:t>
            </a:r>
            <a:r>
              <a:rPr lang="en-US" sz="1600" spc="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spc="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cloud</a:t>
            </a:r>
            <a:r>
              <a:rPr lang="en-US" sz="1600" spc="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platform.</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Cloud</a:t>
            </a:r>
            <a:r>
              <a:rPr lang="en-US" sz="1600" spc="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platform</a:t>
            </a:r>
            <a:r>
              <a:rPr lang="en-US" sz="1600" spc="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will</a:t>
            </a:r>
            <a:r>
              <a:rPr lang="en-US" sz="1600" spc="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either</a:t>
            </a:r>
            <a:r>
              <a:rPr lang="en-US" sz="1600" spc="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store</a:t>
            </a:r>
            <a:r>
              <a:rPr lang="en-US" sz="1600" spc="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data or it will send data to the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user.The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user get the messages to their respective mobile phones.</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Mobile phones will get the information about the moisture content in the soil.</a:t>
            </a:r>
            <a:r>
              <a:rPr lang="en-US" sz="1600" spc="1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So that the farmers know that which crop is suitable for their soil and also depending upon the climatic changes.</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Wingdings" panose="05000000000000000000" pitchFamily="2" charset="2"/>
              <a:buChar char="§"/>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8548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93"/>
            <a:ext cx="8229600" cy="1039091"/>
          </a:xfrm>
        </p:spPr>
        <p:txBody>
          <a:bodyPr>
            <a:normAutofit/>
          </a:bodyPr>
          <a:lstStyle/>
          <a:p>
            <a:r>
              <a:rPr lang="en-IN" sz="2000" b="1" dirty="0">
                <a:latin typeface="Times New Roman" panose="02020603050405020304" pitchFamily="18" charset="0"/>
                <a:cs typeface="Times New Roman" panose="02020603050405020304" pitchFamily="18" charset="0"/>
              </a:rPr>
              <a:t>SURVEY ANALYSIS</a:t>
            </a:r>
          </a:p>
        </p:txBody>
      </p:sp>
      <p:sp>
        <p:nvSpPr>
          <p:cNvPr id="6" name="Date Placeholder 5">
            <a:extLst>
              <a:ext uri="{FF2B5EF4-FFF2-40B4-BE49-F238E27FC236}">
                <a16:creationId xmlns:a16="http://schemas.microsoft.com/office/drawing/2014/main" id="{973C4727-3B27-4A6E-80DF-F9AE31EE8128}"/>
              </a:ext>
            </a:extLst>
          </p:cNvPr>
          <p:cNvSpPr>
            <a:spLocks noGrp="1"/>
          </p:cNvSpPr>
          <p:nvPr>
            <p:ph type="dt" sz="half" idx="10"/>
          </p:nvPr>
        </p:nvSpPr>
        <p:spPr/>
        <p:txBody>
          <a:bodyPr/>
          <a:lstStyle/>
          <a:p>
            <a:fld id="{9BEE4593-0D8E-4444-A56B-222217CE2EFB}" type="datetime1">
              <a:rPr lang="en-IN" smtClean="0"/>
              <a:pPr/>
              <a:t>08-11-2023</a:t>
            </a:fld>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pPr/>
              <a:t>13</a:t>
            </a:fld>
            <a:endParaRPr lang="en-IN" dirty="0"/>
          </a:p>
        </p:txBody>
      </p:sp>
      <p:sp>
        <p:nvSpPr>
          <p:cNvPr id="9" name="Footer Placeholder 2">
            <a:extLst>
              <a:ext uri="{FF2B5EF4-FFF2-40B4-BE49-F238E27FC236}">
                <a16:creationId xmlns:a16="http://schemas.microsoft.com/office/drawing/2014/main" id="{69B93914-0C82-4A5B-9835-B0D18B34098C}"/>
              </a:ext>
            </a:extLst>
          </p:cNvPr>
          <p:cNvSpPr>
            <a:spLocks noGrp="1"/>
          </p:cNvSpPr>
          <p:nvPr>
            <p:ph type="ftr" sz="quarter" idx="11"/>
          </p:nvPr>
        </p:nvSpPr>
        <p:spPr>
          <a:xfrm>
            <a:off x="685800" y="6272785"/>
            <a:ext cx="5632140" cy="365125"/>
          </a:xfrm>
        </p:spPr>
        <p:txBody>
          <a:bodyPr/>
          <a:lstStyle/>
          <a:p>
            <a:r>
              <a:rPr lang="en-IN" dirty="0"/>
              <a:t>BATCH NO:44        DEPARTMENT ELECTRONICS AND COMMUNICATION ENGINEERING</a:t>
            </a:r>
          </a:p>
        </p:txBody>
      </p:sp>
      <p:sp>
        <p:nvSpPr>
          <p:cNvPr id="4" name="Content Placeholder 3">
            <a:extLst>
              <a:ext uri="{FF2B5EF4-FFF2-40B4-BE49-F238E27FC236}">
                <a16:creationId xmlns:a16="http://schemas.microsoft.com/office/drawing/2014/main" id="{A2762E33-A732-4FE1-B72A-0213ED652EFA}"/>
              </a:ext>
            </a:extLst>
          </p:cNvPr>
          <p:cNvSpPr>
            <a:spLocks noGrp="1"/>
          </p:cNvSpPr>
          <p:nvPr>
            <p:ph idx="1"/>
          </p:nvPr>
        </p:nvSpPr>
        <p:spPr>
          <a:xfrm>
            <a:off x="1835696" y="5413971"/>
            <a:ext cx="7772400" cy="587512"/>
          </a:xfrm>
        </p:spPr>
        <p:txBody>
          <a:bodyPr>
            <a:normAutofit/>
          </a:bodyPr>
          <a:lstStyle/>
          <a:p>
            <a:pPr marL="0" indent="0">
              <a:buNone/>
            </a:pPr>
            <a:r>
              <a:rPr lang="en-IN" sz="1600" b="1" dirty="0">
                <a:latin typeface="Times New Roman" panose="02020603050405020304" pitchFamily="18" charset="0"/>
                <a:cs typeface="Times New Roman" panose="02020603050405020304" pitchFamily="18" charset="0"/>
              </a:rPr>
              <a:t>LINK</a:t>
            </a:r>
            <a:r>
              <a:rPr lang="en-IN"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https://forms.gle/SB7vWwRVR6LbVXPH7</a:t>
            </a:r>
          </a:p>
        </p:txBody>
      </p:sp>
      <p:pic>
        <p:nvPicPr>
          <p:cNvPr id="8" name="Picture 4" descr="Forms response chart. Question title: What type of soil do you have on your farm?. Number of responses: 20 responses.">
            <a:extLst>
              <a:ext uri="{FF2B5EF4-FFF2-40B4-BE49-F238E27FC236}">
                <a16:creationId xmlns:a16="http://schemas.microsoft.com/office/drawing/2014/main" id="{EF8CF131-2B68-554D-87B8-98DB6A848F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816" y="1910439"/>
            <a:ext cx="4259898" cy="32555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Forms response chart. Question title: Do you adjust your planting based on soil moisture conditions?. Number of responses: 20 responses.">
            <a:extLst>
              <a:ext uri="{FF2B5EF4-FFF2-40B4-BE49-F238E27FC236}">
                <a16:creationId xmlns:a16="http://schemas.microsoft.com/office/drawing/2014/main" id="{A4697B1B-0FCD-F21C-371B-2D3C70A702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1903369"/>
            <a:ext cx="4103374" cy="3148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548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127F2B-A3C4-3827-7ED6-F2F2C0DBBB5D}"/>
              </a:ext>
            </a:extLst>
          </p:cNvPr>
          <p:cNvSpPr>
            <a:spLocks noGrp="1"/>
          </p:cNvSpPr>
          <p:nvPr>
            <p:ph type="dt" sz="half" idx="10"/>
          </p:nvPr>
        </p:nvSpPr>
        <p:spPr/>
        <p:txBody>
          <a:bodyPr/>
          <a:lstStyle/>
          <a:p>
            <a:fld id="{B51429E6-F48A-43E5-A67A-B601591398FA}" type="datetime1">
              <a:rPr lang="en-IN" smtClean="0"/>
              <a:pPr/>
              <a:t>08-11-2023</a:t>
            </a:fld>
            <a:endParaRPr lang="en-IN"/>
          </a:p>
        </p:txBody>
      </p:sp>
      <p:sp>
        <p:nvSpPr>
          <p:cNvPr id="3" name="Footer Placeholder 2">
            <a:extLst>
              <a:ext uri="{FF2B5EF4-FFF2-40B4-BE49-F238E27FC236}">
                <a16:creationId xmlns:a16="http://schemas.microsoft.com/office/drawing/2014/main" id="{747AE680-BC30-F7E2-F408-767A93BC19F8}"/>
              </a:ext>
            </a:extLst>
          </p:cNvPr>
          <p:cNvSpPr>
            <a:spLocks noGrp="1"/>
          </p:cNvSpPr>
          <p:nvPr>
            <p:ph type="ftr" sz="quarter" idx="11"/>
          </p:nvPr>
        </p:nvSpPr>
        <p:spPr/>
        <p:txBody>
          <a:bodyPr/>
          <a:lstStyle/>
          <a:p>
            <a:r>
              <a:rPr lang="en-IN" dirty="0"/>
              <a:t>BATCH NO:44        DEPARTMENT OF COMPUTER SCIENCE &amp; ENGINEERING</a:t>
            </a:r>
          </a:p>
        </p:txBody>
      </p:sp>
      <p:sp>
        <p:nvSpPr>
          <p:cNvPr id="4" name="Slide Number Placeholder 3">
            <a:extLst>
              <a:ext uri="{FF2B5EF4-FFF2-40B4-BE49-F238E27FC236}">
                <a16:creationId xmlns:a16="http://schemas.microsoft.com/office/drawing/2014/main" id="{55C2A34A-C550-B1E2-63FD-9ACE959539A0}"/>
              </a:ext>
            </a:extLst>
          </p:cNvPr>
          <p:cNvSpPr>
            <a:spLocks noGrp="1"/>
          </p:cNvSpPr>
          <p:nvPr>
            <p:ph type="sldNum" sz="quarter" idx="12"/>
          </p:nvPr>
        </p:nvSpPr>
        <p:spPr/>
        <p:txBody>
          <a:bodyPr/>
          <a:lstStyle/>
          <a:p>
            <a:fld id="{FA00FD27-8DB0-4CB2-BD37-BEA95C6A1008}" type="slidenum">
              <a:rPr lang="en-IN" smtClean="0"/>
              <a:pPr/>
              <a:t>14</a:t>
            </a:fld>
            <a:endParaRPr lang="en-IN"/>
          </a:p>
        </p:txBody>
      </p:sp>
      <p:sp>
        <p:nvSpPr>
          <p:cNvPr id="7" name="TextBox 6">
            <a:extLst>
              <a:ext uri="{FF2B5EF4-FFF2-40B4-BE49-F238E27FC236}">
                <a16:creationId xmlns:a16="http://schemas.microsoft.com/office/drawing/2014/main" id="{EA8E4298-BEE5-5C2C-BF4D-B2955378F7D0}"/>
              </a:ext>
            </a:extLst>
          </p:cNvPr>
          <p:cNvSpPr txBox="1"/>
          <p:nvPr/>
        </p:nvSpPr>
        <p:spPr>
          <a:xfrm>
            <a:off x="699982" y="980728"/>
            <a:ext cx="3310136"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SUGGESTED METHOD</a:t>
            </a:r>
          </a:p>
        </p:txBody>
      </p:sp>
      <p:sp>
        <p:nvSpPr>
          <p:cNvPr id="8" name="TextBox 7">
            <a:extLst>
              <a:ext uri="{FF2B5EF4-FFF2-40B4-BE49-F238E27FC236}">
                <a16:creationId xmlns:a16="http://schemas.microsoft.com/office/drawing/2014/main" id="{3D42C0DF-1C68-E6BB-83DB-E753656434A6}"/>
              </a:ext>
            </a:extLst>
          </p:cNvPr>
          <p:cNvSpPr txBox="1"/>
          <p:nvPr/>
        </p:nvSpPr>
        <p:spPr>
          <a:xfrm>
            <a:off x="611560" y="1608767"/>
            <a:ext cx="7776864" cy="4364080"/>
          </a:xfrm>
          <a:prstGeom prst="rect">
            <a:avLst/>
          </a:prstGeom>
          <a:noFill/>
        </p:spPr>
        <p:txBody>
          <a:bodyPr wrap="square" rtlCol="0">
            <a:spAutoFit/>
          </a:bodyPr>
          <a:lstStyle/>
          <a:p>
            <a:pPr marL="478790" marR="514350" indent="-285750" algn="just">
              <a:lnSpc>
                <a:spcPct val="146000"/>
              </a:lnSpc>
              <a:spcBef>
                <a:spcPts val="5"/>
              </a:spcBef>
              <a:spcAft>
                <a:spcPts val="0"/>
              </a:spcAft>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Precision agriculture aims to optimize crop yield and quality while minimizing waste and reducing</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environmental</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impact</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farming</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practices.</a:t>
            </a:r>
            <a:r>
              <a:rPr lang="en-US" sz="1600" spc="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Soil</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monitoring</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is</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critical</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component of precision agriculture because soil conditions can have a significant impact on crop growth and productivity.</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 IoT-based soil monitoring system can provide farmers with real-time data on soil moisture levels, temperature, and nutrient content, allowing them to make informed decisions about when and how much to irrigate, fertilize, and manage their crops.</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This can help farmers optimize resource</a:t>
            </a:r>
            <a:r>
              <a:rPr lang="en-US" sz="1600"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usage,</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reduce</a:t>
            </a:r>
            <a:r>
              <a:rPr lang="en-US" sz="1600"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water</a:t>
            </a:r>
            <a:r>
              <a:rPr lang="en-US" sz="1600"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waste,</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1600"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increase</a:t>
            </a:r>
            <a:r>
              <a:rPr lang="en-US" sz="1600"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crop</a:t>
            </a:r>
            <a:r>
              <a:rPr lang="en-US" sz="1600"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yields</a:t>
            </a:r>
            <a:r>
              <a:rPr lang="en-US" sz="1600"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1600"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quality.</a:t>
            </a:r>
            <a:r>
              <a:rPr lang="en-US" sz="1600" spc="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By</a:t>
            </a:r>
            <a:r>
              <a:rPr lang="en-US" sz="1600"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monitoring</a:t>
            </a:r>
            <a:r>
              <a:rPr lang="en-US" sz="1600"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soil</a:t>
            </a:r>
            <a:r>
              <a:rPr lang="en-US" sz="1600"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conditions continuously, farmers can also detect changes in soil quality and address issues before they negatively impact crop growth.</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This can help reduce crop losses and increase the sustainability of farming </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practices.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59494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9709"/>
            <a:ext cx="8229600" cy="1039091"/>
          </a:xfrm>
        </p:spPr>
        <p:txBody>
          <a:bodyPr>
            <a:normAutofit/>
          </a:bodyPr>
          <a:lstStyle/>
          <a:p>
            <a:r>
              <a:rPr lang="en-IN" sz="2100" b="1" dirty="0">
                <a:latin typeface="Times New Roman" pitchFamily="18" charset="0"/>
                <a:cs typeface="Times New Roman" pitchFamily="18" charset="0"/>
              </a:rPr>
              <a:t>PROTOTYPE/DEVELOPMENT OF NEW SOLUTION</a:t>
            </a:r>
          </a:p>
        </p:txBody>
      </p:sp>
      <p:sp>
        <p:nvSpPr>
          <p:cNvPr id="3" name="Content Placeholder 2"/>
          <p:cNvSpPr>
            <a:spLocks noGrp="1"/>
          </p:cNvSpPr>
          <p:nvPr>
            <p:ph idx="1"/>
          </p:nvPr>
        </p:nvSpPr>
        <p:spPr>
          <a:xfrm>
            <a:off x="457200" y="1664272"/>
            <a:ext cx="8229600" cy="4861071"/>
          </a:xfrm>
        </p:spPr>
        <p:txBody>
          <a:bodyPr>
            <a:noAutofit/>
          </a:bodyPr>
          <a:lstStyle/>
          <a:p>
            <a:pPr algn="just">
              <a:lnSpc>
                <a:spcPct val="100000"/>
              </a:lnSpc>
            </a:pPr>
            <a:r>
              <a:rPr lang="en-IN" dirty="0">
                <a:latin typeface="Times New Roman" panose="02020603050405020304" pitchFamily="18" charset="0"/>
                <a:cs typeface="Times New Roman" panose="02020603050405020304" pitchFamily="18" charset="0"/>
              </a:rPr>
              <a:t>The “Sensor For Monitoring Soil Moisture” is a transformative project aimed to empowering farmers of </a:t>
            </a:r>
            <a:r>
              <a:rPr lang="en-IN" dirty="0" err="1">
                <a:latin typeface="Times New Roman" panose="02020603050405020304" pitchFamily="18" charset="0"/>
                <a:cs typeface="Times New Roman" panose="02020603050405020304" pitchFamily="18" charset="0"/>
              </a:rPr>
              <a:t>Bhimadole</a:t>
            </a:r>
            <a:r>
              <a:rPr lang="en-IN" dirty="0">
                <a:latin typeface="Times New Roman" panose="02020603050405020304" pitchFamily="18" charset="0"/>
                <a:cs typeface="Times New Roman" panose="02020603050405020304" pitchFamily="18" charset="0"/>
              </a:rPr>
              <a:t> Village.</a:t>
            </a:r>
          </a:p>
          <a:p>
            <a:pPr algn="just"/>
            <a:r>
              <a:rPr lang="en-US" b="0" i="0" dirty="0">
                <a:effectLst/>
                <a:latin typeface="Times New Roman" panose="02020603050405020304" pitchFamily="18" charset="0"/>
                <a:cs typeface="Times New Roman" panose="02020603050405020304" pitchFamily="18" charset="0"/>
              </a:rPr>
              <a:t>The core of the device is a probe that is inserted into the soil. This probe contains sensors that measure the electrical properties of the soil to determine its moisture content.</a:t>
            </a:r>
            <a:endParaRPr lang="en-IN" dirty="0">
              <a:latin typeface="Times New Roman" panose="02020603050405020304" pitchFamily="18" charset="0"/>
              <a:cs typeface="Times New Roman" panose="02020603050405020304" pitchFamily="18" charset="0"/>
            </a:endParaRPr>
          </a:p>
          <a:p>
            <a:pPr algn="just"/>
            <a:r>
              <a:rPr lang="en-US" b="0" i="0" dirty="0">
                <a:effectLst/>
                <a:latin typeface="Times New Roman" panose="02020603050405020304" pitchFamily="18" charset="0"/>
                <a:cs typeface="Times New Roman" panose="02020603050405020304" pitchFamily="18" charset="0"/>
              </a:rPr>
              <a:t>The sensor is connected to a data logger, which records and stores moisture readings over time. It can be a standalone device or connected to a central data management system.</a:t>
            </a:r>
          </a:p>
          <a:p>
            <a:pPr algn="just"/>
            <a:r>
              <a:rPr lang="en-US" b="0" i="0" dirty="0">
                <a:effectLst/>
                <a:latin typeface="Times New Roman" panose="02020603050405020304" pitchFamily="18" charset="0"/>
                <a:cs typeface="Times New Roman" panose="02020603050405020304" pitchFamily="18" charset="0"/>
              </a:rPr>
              <a:t>Some advanced sensors have communication capabilities (e.g., Wi-Fi, LoRa, or cellular) to transmit data to a central database or user interface for real-time monitoring.</a:t>
            </a:r>
          </a:p>
          <a:p>
            <a:pPr algn="just"/>
            <a:r>
              <a:rPr lang="en-US" b="0" i="0" dirty="0">
                <a:effectLst/>
                <a:latin typeface="Times New Roman" panose="02020603050405020304" pitchFamily="18" charset="0"/>
                <a:cs typeface="Times New Roman" panose="02020603050405020304" pitchFamily="18" charset="0"/>
              </a:rPr>
              <a:t>The sensor may be powered by batteries, solar panels, or other energy sources depending on the application.</a:t>
            </a:r>
            <a:endParaRPr lang="en-IN"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973C4727-3B27-4A6E-80DF-F9AE31EE8128}"/>
              </a:ext>
            </a:extLst>
          </p:cNvPr>
          <p:cNvSpPr>
            <a:spLocks noGrp="1"/>
          </p:cNvSpPr>
          <p:nvPr>
            <p:ph type="dt" sz="half" idx="10"/>
          </p:nvPr>
        </p:nvSpPr>
        <p:spPr/>
        <p:txBody>
          <a:bodyPr/>
          <a:lstStyle/>
          <a:p>
            <a:fld id="{9BEE4593-0D8E-4444-A56B-222217CE2EFB}" type="datetime1">
              <a:rPr lang="en-IN" smtClean="0"/>
              <a:pPr/>
              <a:t>08-11-2023</a:t>
            </a:fld>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pPr/>
              <a:t>15</a:t>
            </a:fld>
            <a:endParaRPr lang="en-IN" dirty="0"/>
          </a:p>
        </p:txBody>
      </p:sp>
      <p:sp>
        <p:nvSpPr>
          <p:cNvPr id="7" name="Footer Placeholder 2">
            <a:extLst>
              <a:ext uri="{FF2B5EF4-FFF2-40B4-BE49-F238E27FC236}">
                <a16:creationId xmlns:a16="http://schemas.microsoft.com/office/drawing/2014/main" id="{69B93914-0C82-4A5B-9835-B0D18B34098C}"/>
              </a:ext>
            </a:extLst>
          </p:cNvPr>
          <p:cNvSpPr txBox="1">
            <a:spLocks/>
          </p:cNvSpPr>
          <p:nvPr/>
        </p:nvSpPr>
        <p:spPr>
          <a:xfrm>
            <a:off x="467544" y="6237312"/>
            <a:ext cx="5632140"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accent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t>BATCH NO:44        DEPARTMENT ELECTRONICS AND COMMUNICATION ENGINEERING</a:t>
            </a:r>
          </a:p>
        </p:txBody>
      </p:sp>
    </p:spTree>
    <p:extLst>
      <p:ext uri="{BB962C8B-B14F-4D97-AF65-F5344CB8AC3E}">
        <p14:creationId xmlns:p14="http://schemas.microsoft.com/office/powerpoint/2010/main" val="3008548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6E8CD-AB0F-DB8E-D529-BD85748A8716}"/>
              </a:ext>
            </a:extLst>
          </p:cNvPr>
          <p:cNvSpPr>
            <a:spLocks noGrp="1"/>
          </p:cNvSpPr>
          <p:nvPr>
            <p:ph type="dt" sz="half" idx="10"/>
          </p:nvPr>
        </p:nvSpPr>
        <p:spPr/>
        <p:txBody>
          <a:bodyPr/>
          <a:lstStyle/>
          <a:p>
            <a:fld id="{B51429E6-F48A-43E5-A67A-B601591398FA}" type="datetime1">
              <a:rPr lang="en-IN" smtClean="0"/>
              <a:pPr/>
              <a:t>08-11-2023</a:t>
            </a:fld>
            <a:endParaRPr lang="en-IN"/>
          </a:p>
        </p:txBody>
      </p:sp>
      <p:sp>
        <p:nvSpPr>
          <p:cNvPr id="3" name="Footer Placeholder 2">
            <a:extLst>
              <a:ext uri="{FF2B5EF4-FFF2-40B4-BE49-F238E27FC236}">
                <a16:creationId xmlns:a16="http://schemas.microsoft.com/office/drawing/2014/main" id="{73D4F88C-90F8-F688-494F-B4CD91B892DD}"/>
              </a:ext>
            </a:extLst>
          </p:cNvPr>
          <p:cNvSpPr>
            <a:spLocks noGrp="1"/>
          </p:cNvSpPr>
          <p:nvPr>
            <p:ph type="ftr" sz="quarter" idx="11"/>
          </p:nvPr>
        </p:nvSpPr>
        <p:spPr/>
        <p:txBody>
          <a:bodyPr/>
          <a:lstStyle/>
          <a:p>
            <a:r>
              <a:rPr lang="en-IN" dirty="0"/>
              <a:t>BATCH NO:44        DEPARTMENT OF COMPUTER SCIENCE &amp; ENGINEERING</a:t>
            </a:r>
          </a:p>
        </p:txBody>
      </p:sp>
      <p:sp>
        <p:nvSpPr>
          <p:cNvPr id="4" name="Slide Number Placeholder 3">
            <a:extLst>
              <a:ext uri="{FF2B5EF4-FFF2-40B4-BE49-F238E27FC236}">
                <a16:creationId xmlns:a16="http://schemas.microsoft.com/office/drawing/2014/main" id="{E2352AF4-2C0F-B609-04EE-63A9F3957454}"/>
              </a:ext>
            </a:extLst>
          </p:cNvPr>
          <p:cNvSpPr>
            <a:spLocks noGrp="1"/>
          </p:cNvSpPr>
          <p:nvPr>
            <p:ph type="sldNum" sz="quarter" idx="12"/>
          </p:nvPr>
        </p:nvSpPr>
        <p:spPr/>
        <p:txBody>
          <a:bodyPr/>
          <a:lstStyle/>
          <a:p>
            <a:fld id="{FA00FD27-8DB0-4CB2-BD37-BEA95C6A1008}" type="slidenum">
              <a:rPr lang="en-IN" smtClean="0"/>
              <a:pPr/>
              <a:t>16</a:t>
            </a:fld>
            <a:endParaRPr lang="en-IN"/>
          </a:p>
        </p:txBody>
      </p:sp>
      <p:sp>
        <p:nvSpPr>
          <p:cNvPr id="5" name="TextBox 4">
            <a:extLst>
              <a:ext uri="{FF2B5EF4-FFF2-40B4-BE49-F238E27FC236}">
                <a16:creationId xmlns:a16="http://schemas.microsoft.com/office/drawing/2014/main" id="{1B122A47-AF66-0217-C85B-0AA18B5E1464}"/>
              </a:ext>
            </a:extLst>
          </p:cNvPr>
          <p:cNvSpPr txBox="1"/>
          <p:nvPr/>
        </p:nvSpPr>
        <p:spPr>
          <a:xfrm>
            <a:off x="827584" y="980728"/>
            <a:ext cx="6118448"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BLOCK DIAGRAM OF SUGGESTION SYSTEM</a:t>
            </a:r>
          </a:p>
        </p:txBody>
      </p:sp>
      <p:pic>
        <p:nvPicPr>
          <p:cNvPr id="6" name="Image 11">
            <a:extLst>
              <a:ext uri="{FF2B5EF4-FFF2-40B4-BE49-F238E27FC236}">
                <a16:creationId xmlns:a16="http://schemas.microsoft.com/office/drawing/2014/main" id="{8F62D309-EE19-B92D-1CD3-5B0D593DCD32}"/>
              </a:ext>
            </a:extLst>
          </p:cNvPr>
          <p:cNvPicPr>
            <a:picLocks/>
          </p:cNvPicPr>
          <p:nvPr/>
        </p:nvPicPr>
        <p:blipFill>
          <a:blip r:embed="rId2" cstate="print"/>
          <a:stretch>
            <a:fillRect/>
          </a:stretch>
        </p:blipFill>
        <p:spPr>
          <a:xfrm>
            <a:off x="1043608" y="1772816"/>
            <a:ext cx="7200800" cy="4248472"/>
          </a:xfrm>
          <a:prstGeom prst="rect">
            <a:avLst/>
          </a:prstGeom>
        </p:spPr>
      </p:pic>
    </p:spTree>
    <p:extLst>
      <p:ext uri="{BB962C8B-B14F-4D97-AF65-F5344CB8AC3E}">
        <p14:creationId xmlns:p14="http://schemas.microsoft.com/office/powerpoint/2010/main" val="2642813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729DF4-E71F-8CDD-A498-EA1535218034}"/>
              </a:ext>
            </a:extLst>
          </p:cNvPr>
          <p:cNvSpPr>
            <a:spLocks noGrp="1"/>
          </p:cNvSpPr>
          <p:nvPr>
            <p:ph type="dt" sz="half" idx="10"/>
          </p:nvPr>
        </p:nvSpPr>
        <p:spPr/>
        <p:txBody>
          <a:bodyPr/>
          <a:lstStyle/>
          <a:p>
            <a:fld id="{B51429E6-F48A-43E5-A67A-B601591398FA}" type="datetime1">
              <a:rPr lang="en-IN" smtClean="0"/>
              <a:pPr/>
              <a:t>08-11-2023</a:t>
            </a:fld>
            <a:endParaRPr lang="en-IN"/>
          </a:p>
        </p:txBody>
      </p:sp>
      <p:sp>
        <p:nvSpPr>
          <p:cNvPr id="3" name="Footer Placeholder 2">
            <a:extLst>
              <a:ext uri="{FF2B5EF4-FFF2-40B4-BE49-F238E27FC236}">
                <a16:creationId xmlns:a16="http://schemas.microsoft.com/office/drawing/2014/main" id="{22C2A486-0AA1-6934-6675-75E5650269D0}"/>
              </a:ext>
            </a:extLst>
          </p:cNvPr>
          <p:cNvSpPr>
            <a:spLocks noGrp="1"/>
          </p:cNvSpPr>
          <p:nvPr>
            <p:ph type="ftr" sz="quarter" idx="11"/>
          </p:nvPr>
        </p:nvSpPr>
        <p:spPr/>
        <p:txBody>
          <a:bodyPr/>
          <a:lstStyle/>
          <a:p>
            <a:r>
              <a:rPr lang="en-IN" dirty="0"/>
              <a:t>BATCH NO:44        DEPARTMENT OF COMPUTER SCIENCE &amp; ENGINEERING</a:t>
            </a:r>
          </a:p>
        </p:txBody>
      </p:sp>
      <p:sp>
        <p:nvSpPr>
          <p:cNvPr id="4" name="Slide Number Placeholder 3">
            <a:extLst>
              <a:ext uri="{FF2B5EF4-FFF2-40B4-BE49-F238E27FC236}">
                <a16:creationId xmlns:a16="http://schemas.microsoft.com/office/drawing/2014/main" id="{D2D73559-A24C-E643-A2A1-93DC37A9A99C}"/>
              </a:ext>
            </a:extLst>
          </p:cNvPr>
          <p:cNvSpPr>
            <a:spLocks noGrp="1"/>
          </p:cNvSpPr>
          <p:nvPr>
            <p:ph type="sldNum" sz="quarter" idx="12"/>
          </p:nvPr>
        </p:nvSpPr>
        <p:spPr/>
        <p:txBody>
          <a:bodyPr/>
          <a:lstStyle/>
          <a:p>
            <a:fld id="{FA00FD27-8DB0-4CB2-BD37-BEA95C6A1008}" type="slidenum">
              <a:rPr lang="en-IN" smtClean="0"/>
              <a:pPr/>
              <a:t>17</a:t>
            </a:fld>
            <a:endParaRPr lang="en-IN"/>
          </a:p>
        </p:txBody>
      </p:sp>
      <p:sp>
        <p:nvSpPr>
          <p:cNvPr id="5" name="TextBox 4">
            <a:extLst>
              <a:ext uri="{FF2B5EF4-FFF2-40B4-BE49-F238E27FC236}">
                <a16:creationId xmlns:a16="http://schemas.microsoft.com/office/drawing/2014/main" id="{20878EBF-950F-2C5E-844E-05F93BEAB4EF}"/>
              </a:ext>
            </a:extLst>
          </p:cNvPr>
          <p:cNvSpPr txBox="1"/>
          <p:nvPr/>
        </p:nvSpPr>
        <p:spPr>
          <a:xfrm>
            <a:off x="899592" y="980728"/>
            <a:ext cx="4531944"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FLOW CHART</a:t>
            </a:r>
          </a:p>
        </p:txBody>
      </p:sp>
      <p:pic>
        <p:nvPicPr>
          <p:cNvPr id="6" name="Image 12">
            <a:extLst>
              <a:ext uri="{FF2B5EF4-FFF2-40B4-BE49-F238E27FC236}">
                <a16:creationId xmlns:a16="http://schemas.microsoft.com/office/drawing/2014/main" id="{99FD20B4-F21E-62C4-100C-D289427FD188}"/>
              </a:ext>
            </a:extLst>
          </p:cNvPr>
          <p:cNvPicPr>
            <a:picLocks/>
          </p:cNvPicPr>
          <p:nvPr/>
        </p:nvPicPr>
        <p:blipFill>
          <a:blip r:embed="rId2" cstate="print"/>
          <a:stretch>
            <a:fillRect/>
          </a:stretch>
        </p:blipFill>
        <p:spPr>
          <a:xfrm>
            <a:off x="1475656" y="1735454"/>
            <a:ext cx="5904656" cy="4357842"/>
          </a:xfrm>
          <a:prstGeom prst="rect">
            <a:avLst/>
          </a:prstGeom>
        </p:spPr>
      </p:pic>
    </p:spTree>
    <p:extLst>
      <p:ext uri="{BB962C8B-B14F-4D97-AF65-F5344CB8AC3E}">
        <p14:creationId xmlns:p14="http://schemas.microsoft.com/office/powerpoint/2010/main" val="2934400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1717"/>
            <a:ext cx="8229600" cy="1039091"/>
          </a:xfrm>
        </p:spPr>
        <p:txBody>
          <a:bodyPr>
            <a:normAutofit/>
          </a:bodyPr>
          <a:lstStyle/>
          <a:p>
            <a:r>
              <a:rPr lang="en-IN" sz="2000" b="1" dirty="0">
                <a:latin typeface="Times New Roman" panose="02020603050405020304" pitchFamily="18" charset="0"/>
                <a:cs typeface="Times New Roman" panose="02020603050405020304" pitchFamily="18" charset="0"/>
              </a:rPr>
              <a:t>SOCIETY RELEVANT PROBLEM IDENTIFICATION</a:t>
            </a:r>
          </a:p>
        </p:txBody>
      </p:sp>
      <p:sp>
        <p:nvSpPr>
          <p:cNvPr id="3" name="Content Placeholder 2"/>
          <p:cNvSpPr>
            <a:spLocks noGrp="1"/>
          </p:cNvSpPr>
          <p:nvPr>
            <p:ph idx="1"/>
          </p:nvPr>
        </p:nvSpPr>
        <p:spPr>
          <a:xfrm>
            <a:off x="446856" y="1707405"/>
            <a:ext cx="8229600" cy="4824536"/>
          </a:xfrm>
        </p:spPr>
        <p:txBody>
          <a:bodyPr>
            <a:noAutofit/>
          </a:bodyPr>
          <a:lstStyle/>
          <a:p>
            <a:pPr algn="just">
              <a:lnSpc>
                <a:spcPct val="100000"/>
              </a:lnSpc>
            </a:pPr>
            <a:r>
              <a:rPr lang="en-US" b="0" i="0" dirty="0">
                <a:effectLst/>
                <a:latin typeface="Times New Roman" panose="02020603050405020304" pitchFamily="18" charset="0"/>
                <a:cs typeface="Times New Roman" panose="02020603050405020304" pitchFamily="18" charset="0"/>
              </a:rPr>
              <a:t>While soil moisture sensors can greatly benefit farmers, there may be disparities in access, particularly in economically disadvantaged areas. Ensuring that these sensors are affordable and accessible to a wide range of farmers is a challenge.</a:t>
            </a:r>
            <a:endParaRPr lang="en-US" dirty="0">
              <a:latin typeface="Times New Roman" panose="02020603050405020304" pitchFamily="18" charset="0"/>
              <a:cs typeface="Times New Roman" panose="02020603050405020304" pitchFamily="18" charset="0"/>
            </a:endParaRPr>
          </a:p>
          <a:p>
            <a:pPr algn="just">
              <a:lnSpc>
                <a:spcPct val="100000"/>
              </a:lnSpc>
            </a:pPr>
            <a:r>
              <a:rPr lang="en-US" b="0" i="0" dirty="0">
                <a:effectLst/>
                <a:latin typeface="Times New Roman" panose="02020603050405020304" pitchFamily="18" charset="0"/>
                <a:cs typeface="Times New Roman" panose="02020603050405020304" pitchFamily="18" charset="0"/>
              </a:rPr>
              <a:t>Soil moisture sensors typically require a power source. In regions with unreliable or no access to electricity, finding sustainable and low-energy solutions for these sensors is a challenge.</a:t>
            </a:r>
          </a:p>
          <a:p>
            <a:pPr algn="just">
              <a:lnSpc>
                <a:spcPct val="100000"/>
              </a:lnSpc>
            </a:pPr>
            <a:r>
              <a:rPr lang="en-US" b="0" i="0" dirty="0">
                <a:effectLst/>
                <a:latin typeface="Times New Roman" panose="02020603050405020304" pitchFamily="18" charset="0"/>
                <a:cs typeface="Times New Roman" panose="02020603050405020304" pitchFamily="18" charset="0"/>
              </a:rPr>
              <a:t>Soil moisture data, like other agricultural data, can be sensitive. Ensuring that the data collected by these sensors is secure and respecting the privacy of farmers is a critical concern.</a:t>
            </a:r>
          </a:p>
          <a:p>
            <a:pPr algn="just">
              <a:lnSpc>
                <a:spcPct val="100000"/>
              </a:lnSpc>
            </a:pPr>
            <a:r>
              <a:rPr lang="en-US" b="0" i="0" dirty="0">
                <a:effectLst/>
                <a:latin typeface="Times New Roman" panose="02020603050405020304" pitchFamily="18" charset="0"/>
                <a:cs typeface="Times New Roman" panose="02020603050405020304" pitchFamily="18" charset="0"/>
              </a:rPr>
              <a:t>Farmers need to understand how to use these sensors effectively. Providing education and training on how to interpret and act on soil moisture data is crucial for their successful implementation.</a:t>
            </a:r>
          </a:p>
          <a:p>
            <a:pPr algn="just">
              <a:buFont typeface="Wingdings" panose="05000000000000000000" pitchFamily="2" charset="2"/>
              <a:buChar char="Ø"/>
            </a:pPr>
            <a:endParaRPr lang="en-US" b="0" i="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dirty="0">
              <a:latin typeface="Times New Roman" panose="02020603050405020304" pitchFamily="18" charset="0"/>
              <a:cs typeface="Times New Roman" pitchFamily="18" charset="0"/>
            </a:endParaRPr>
          </a:p>
        </p:txBody>
      </p:sp>
      <p:sp>
        <p:nvSpPr>
          <p:cNvPr id="6" name="Date Placeholder 5">
            <a:extLst>
              <a:ext uri="{FF2B5EF4-FFF2-40B4-BE49-F238E27FC236}">
                <a16:creationId xmlns:a16="http://schemas.microsoft.com/office/drawing/2014/main" id="{973C4727-3B27-4A6E-80DF-F9AE31EE8128}"/>
              </a:ext>
            </a:extLst>
          </p:cNvPr>
          <p:cNvSpPr>
            <a:spLocks noGrp="1"/>
          </p:cNvSpPr>
          <p:nvPr>
            <p:ph type="dt" sz="half" idx="10"/>
          </p:nvPr>
        </p:nvSpPr>
        <p:spPr/>
        <p:txBody>
          <a:bodyPr/>
          <a:lstStyle/>
          <a:p>
            <a:fld id="{9BEE4593-0D8E-4444-A56B-222217CE2EFB}" type="datetime1">
              <a:rPr lang="en-IN" smtClean="0"/>
              <a:pPr/>
              <a:t>08-11-2023</a:t>
            </a:fld>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pPr/>
              <a:t>18</a:t>
            </a:fld>
            <a:endParaRPr lang="en-IN" dirty="0"/>
          </a:p>
        </p:txBody>
      </p:sp>
      <p:sp>
        <p:nvSpPr>
          <p:cNvPr id="7" name="Footer Placeholder 2">
            <a:extLst>
              <a:ext uri="{FF2B5EF4-FFF2-40B4-BE49-F238E27FC236}">
                <a16:creationId xmlns:a16="http://schemas.microsoft.com/office/drawing/2014/main" id="{69B93914-0C82-4A5B-9835-B0D18B34098C}"/>
              </a:ext>
            </a:extLst>
          </p:cNvPr>
          <p:cNvSpPr txBox="1">
            <a:spLocks/>
          </p:cNvSpPr>
          <p:nvPr/>
        </p:nvSpPr>
        <p:spPr>
          <a:xfrm>
            <a:off x="467544" y="6237312"/>
            <a:ext cx="5632140"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accent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t>BATCH NO:44        DEPARTMENT ELECTRONICS AND COMMUNICATION ENGINEERING</a:t>
            </a:r>
          </a:p>
        </p:txBody>
      </p:sp>
    </p:spTree>
    <p:extLst>
      <p:ext uri="{BB962C8B-B14F-4D97-AF65-F5344CB8AC3E}">
        <p14:creationId xmlns:p14="http://schemas.microsoft.com/office/powerpoint/2010/main" val="300854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17FB-0DA0-F993-4DA4-DDB004A6C39A}"/>
              </a:ext>
            </a:extLst>
          </p:cNvPr>
          <p:cNvSpPr>
            <a:spLocks noGrp="1"/>
          </p:cNvSpPr>
          <p:nvPr>
            <p:ph type="title"/>
          </p:nvPr>
        </p:nvSpPr>
        <p:spPr>
          <a:xfrm>
            <a:off x="710946" y="220090"/>
            <a:ext cx="7772400" cy="1609344"/>
          </a:xfrm>
        </p:spPr>
        <p:txBody>
          <a:bodyPr>
            <a:normAutofit/>
          </a:bodyPr>
          <a:lstStyle/>
          <a:p>
            <a:r>
              <a:rPr lang="en-IN" sz="2000" b="1" dirty="0">
                <a:latin typeface="Times New Roman" pitchFamily="18" charset="0"/>
                <a:cs typeface="Times New Roman" pitchFamily="18" charset="0"/>
              </a:rPr>
              <a:t>GEO TAGGED PHOTOS ,VIDEO</a:t>
            </a:r>
            <a:r>
              <a:rPr lang="en-IN" sz="2000" dirty="0">
                <a:latin typeface="Times New Roman" pitchFamily="18" charset="0"/>
                <a:cs typeface="Times New Roman" pitchFamily="18" charset="0"/>
              </a:rPr>
              <a:t> </a:t>
            </a:r>
            <a:r>
              <a:rPr lang="en-IN" sz="2000" b="1" dirty="0">
                <a:latin typeface="Times New Roman" pitchFamily="18" charset="0"/>
                <a:cs typeface="Times New Roman" pitchFamily="18" charset="0"/>
              </a:rPr>
              <a:t>LINK</a:t>
            </a:r>
            <a:br>
              <a:rPr lang="en-IN" sz="2100" dirty="0">
                <a:latin typeface="Times New Roman" pitchFamily="18" charset="0"/>
                <a:cs typeface="Times New Roman" pitchFamily="18" charset="0"/>
              </a:rPr>
            </a:br>
            <a:r>
              <a:rPr lang="en-IN" sz="2100" b="1" dirty="0">
                <a:latin typeface="Times New Roman" pitchFamily="18" charset="0"/>
                <a:cs typeface="Times New Roman" pitchFamily="18" charset="0"/>
              </a:rPr>
              <a:t> </a:t>
            </a:r>
            <a:br>
              <a:rPr lang="en-US" sz="2100" b="1" dirty="0">
                <a:latin typeface="Times New Roman" panose="02020603050405020304" pitchFamily="18" charset="0"/>
                <a:cs typeface="Times New Roman" panose="02020603050405020304" pitchFamily="18" charset="0"/>
              </a:rPr>
            </a:br>
            <a:endParaRPr lang="en-IN" sz="2100" b="1" dirty="0"/>
          </a:p>
        </p:txBody>
      </p:sp>
      <p:sp>
        <p:nvSpPr>
          <p:cNvPr id="4" name="Date Placeholder 3">
            <a:extLst>
              <a:ext uri="{FF2B5EF4-FFF2-40B4-BE49-F238E27FC236}">
                <a16:creationId xmlns:a16="http://schemas.microsoft.com/office/drawing/2014/main" id="{40FC0827-B04D-0FE8-F308-7DEF00B043EA}"/>
              </a:ext>
            </a:extLst>
          </p:cNvPr>
          <p:cNvSpPr>
            <a:spLocks noGrp="1"/>
          </p:cNvSpPr>
          <p:nvPr>
            <p:ph type="dt" sz="half" idx="10"/>
          </p:nvPr>
        </p:nvSpPr>
        <p:spPr/>
        <p:txBody>
          <a:bodyPr/>
          <a:lstStyle/>
          <a:p>
            <a:fld id="{29B7F2CF-3883-4F4C-B632-6E38E4E094B5}" type="datetime1">
              <a:rPr lang="en-IN" smtClean="0"/>
              <a:pPr/>
              <a:t>08-11-2023</a:t>
            </a:fld>
            <a:endParaRPr lang="en-IN"/>
          </a:p>
        </p:txBody>
      </p:sp>
      <p:sp>
        <p:nvSpPr>
          <p:cNvPr id="6" name="Slide Number Placeholder 5">
            <a:extLst>
              <a:ext uri="{FF2B5EF4-FFF2-40B4-BE49-F238E27FC236}">
                <a16:creationId xmlns:a16="http://schemas.microsoft.com/office/drawing/2014/main" id="{02EC6527-3501-F6FA-8F7F-2069EEEBAAFF}"/>
              </a:ext>
            </a:extLst>
          </p:cNvPr>
          <p:cNvSpPr>
            <a:spLocks noGrp="1"/>
          </p:cNvSpPr>
          <p:nvPr>
            <p:ph type="sldNum" sz="quarter" idx="12"/>
          </p:nvPr>
        </p:nvSpPr>
        <p:spPr/>
        <p:txBody>
          <a:bodyPr/>
          <a:lstStyle/>
          <a:p>
            <a:fld id="{FA00FD27-8DB0-4CB2-BD37-BEA95C6A1008}" type="slidenum">
              <a:rPr lang="en-IN" smtClean="0"/>
              <a:pPr/>
              <a:t>19</a:t>
            </a:fld>
            <a:endParaRPr lang="en-IN"/>
          </a:p>
        </p:txBody>
      </p:sp>
      <p:sp>
        <p:nvSpPr>
          <p:cNvPr id="9" name="Footer Placeholder 2">
            <a:extLst>
              <a:ext uri="{FF2B5EF4-FFF2-40B4-BE49-F238E27FC236}">
                <a16:creationId xmlns:a16="http://schemas.microsoft.com/office/drawing/2014/main" id="{69B93914-0C82-4A5B-9835-B0D18B34098C}"/>
              </a:ext>
            </a:extLst>
          </p:cNvPr>
          <p:cNvSpPr txBox="1">
            <a:spLocks/>
          </p:cNvSpPr>
          <p:nvPr/>
        </p:nvSpPr>
        <p:spPr>
          <a:xfrm>
            <a:off x="467544" y="6237312"/>
            <a:ext cx="5632140"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accent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t>BATCH NO:44        DEPARTMENT ELECTRONICS AND COMMUNICATION ENGINEERING</a:t>
            </a:r>
          </a:p>
        </p:txBody>
      </p:sp>
      <p:pic>
        <p:nvPicPr>
          <p:cNvPr id="15" name="Picture 14">
            <a:extLst>
              <a:ext uri="{FF2B5EF4-FFF2-40B4-BE49-F238E27FC236}">
                <a16:creationId xmlns:a16="http://schemas.microsoft.com/office/drawing/2014/main" id="{43DAFBF2-7244-2711-3CE0-DE89E068AC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1064964"/>
            <a:ext cx="5760640" cy="2342353"/>
          </a:xfrm>
          <a:prstGeom prst="rect">
            <a:avLst/>
          </a:prstGeom>
        </p:spPr>
      </p:pic>
      <p:pic>
        <p:nvPicPr>
          <p:cNvPr id="21" name="Picture 20">
            <a:extLst>
              <a:ext uri="{FF2B5EF4-FFF2-40B4-BE49-F238E27FC236}">
                <a16:creationId xmlns:a16="http://schemas.microsoft.com/office/drawing/2014/main" id="{F70E08DD-BB02-D7CC-0DD5-FCE4C2D173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379" y="3464011"/>
            <a:ext cx="5773793" cy="2180212"/>
          </a:xfrm>
          <a:prstGeom prst="rect">
            <a:avLst/>
          </a:prstGeom>
        </p:spPr>
      </p:pic>
      <p:sp>
        <p:nvSpPr>
          <p:cNvPr id="13" name="TextBox 12">
            <a:extLst>
              <a:ext uri="{FF2B5EF4-FFF2-40B4-BE49-F238E27FC236}">
                <a16:creationId xmlns:a16="http://schemas.microsoft.com/office/drawing/2014/main" id="{79531D4B-6DC4-4136-17CE-0103772BBCCF}"/>
              </a:ext>
            </a:extLst>
          </p:cNvPr>
          <p:cNvSpPr txBox="1"/>
          <p:nvPr/>
        </p:nvSpPr>
        <p:spPr>
          <a:xfrm>
            <a:off x="925648" y="5875456"/>
            <a:ext cx="5535829" cy="338554"/>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VIDEO LINK : </a:t>
            </a:r>
            <a:r>
              <a:rPr lang="en-IN" sz="1600" dirty="0">
                <a:latin typeface="Times New Roman" panose="02020603050405020304" pitchFamily="18" charset="0"/>
                <a:cs typeface="Times New Roman" panose="02020603050405020304" pitchFamily="18" charset="0"/>
              </a:rPr>
              <a:t>https://screenpal.com/watch/c0XjiOVGX3r</a:t>
            </a:r>
          </a:p>
        </p:txBody>
      </p:sp>
    </p:spTree>
    <p:extLst>
      <p:ext uri="{BB962C8B-B14F-4D97-AF65-F5344CB8AC3E}">
        <p14:creationId xmlns:p14="http://schemas.microsoft.com/office/powerpoint/2010/main" val="1460199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322" y="-170355"/>
            <a:ext cx="8154478" cy="863051"/>
          </a:xfrm>
        </p:spPr>
        <p:txBody>
          <a:bodyPr>
            <a:normAutofit/>
          </a:bodyPr>
          <a:lstStyle/>
          <a:p>
            <a:r>
              <a:rPr lang="en-IN" sz="2000" b="1" dirty="0">
                <a:latin typeface="Times New Roman" pitchFamily="18" charset="0"/>
                <a:cs typeface="Times New Roman" pitchFamily="18" charset="0"/>
              </a:rPr>
              <a:t>Agenda</a:t>
            </a:r>
          </a:p>
        </p:txBody>
      </p:sp>
      <p:sp>
        <p:nvSpPr>
          <p:cNvPr id="3" name="Content Placeholder 2"/>
          <p:cNvSpPr>
            <a:spLocks noGrp="1"/>
          </p:cNvSpPr>
          <p:nvPr>
            <p:ph idx="1"/>
          </p:nvPr>
        </p:nvSpPr>
        <p:spPr>
          <a:xfrm>
            <a:off x="533351" y="476672"/>
            <a:ext cx="7948966" cy="5904656"/>
          </a:xfrm>
        </p:spPr>
        <p:txBody>
          <a:bodyPr>
            <a:noAutofit/>
          </a:bodyPr>
          <a:lstStyle/>
          <a:p>
            <a:pPr>
              <a:lnSpc>
                <a:spcPct val="100000"/>
              </a:lnSpc>
            </a:pPr>
            <a:r>
              <a:rPr lang="en-IN" sz="1600" dirty="0">
                <a:latin typeface="Times New Roman" pitchFamily="18" charset="0"/>
                <a:cs typeface="Times New Roman" pitchFamily="18" charset="0"/>
              </a:rPr>
              <a:t>ABSTRACT</a:t>
            </a:r>
          </a:p>
          <a:p>
            <a:pPr>
              <a:lnSpc>
                <a:spcPct val="100000"/>
              </a:lnSpc>
            </a:pPr>
            <a:r>
              <a:rPr lang="en-IN" sz="1600" dirty="0">
                <a:latin typeface="Times New Roman" pitchFamily="18" charset="0"/>
                <a:cs typeface="Times New Roman" pitchFamily="18" charset="0"/>
              </a:rPr>
              <a:t>INTRODUCTION</a:t>
            </a:r>
          </a:p>
          <a:p>
            <a:pPr>
              <a:lnSpc>
                <a:spcPct val="100000"/>
              </a:lnSpc>
            </a:pPr>
            <a:r>
              <a:rPr lang="en-IN" sz="1600" dirty="0">
                <a:latin typeface="Times New Roman" pitchFamily="18" charset="0"/>
                <a:cs typeface="Times New Roman" pitchFamily="18" charset="0"/>
              </a:rPr>
              <a:t>OBJECTIVES</a:t>
            </a:r>
          </a:p>
          <a:p>
            <a:pPr>
              <a:lnSpc>
                <a:spcPct val="100000"/>
              </a:lnSpc>
            </a:pPr>
            <a:r>
              <a:rPr lang="en-IN" sz="1600" dirty="0">
                <a:latin typeface="Times New Roman" pitchFamily="18" charset="0"/>
                <a:cs typeface="Times New Roman" pitchFamily="18" charset="0"/>
              </a:rPr>
              <a:t>INTRODUCTION ABOUT VILLAGE</a:t>
            </a:r>
          </a:p>
          <a:p>
            <a:pPr>
              <a:lnSpc>
                <a:spcPct val="100000"/>
              </a:lnSpc>
            </a:pPr>
            <a:r>
              <a:rPr lang="en-IN" sz="1600" dirty="0">
                <a:latin typeface="Times New Roman" pitchFamily="18" charset="0"/>
                <a:cs typeface="Times New Roman" pitchFamily="18" charset="0"/>
              </a:rPr>
              <a:t>LITERATURE SURVEY</a:t>
            </a:r>
          </a:p>
          <a:p>
            <a:pPr>
              <a:lnSpc>
                <a:spcPct val="100000"/>
              </a:lnSpc>
            </a:pPr>
            <a:r>
              <a:rPr lang="en-IN" sz="1600" dirty="0">
                <a:latin typeface="Times New Roman" pitchFamily="18" charset="0"/>
                <a:cs typeface="Times New Roman" pitchFamily="18" charset="0"/>
              </a:rPr>
              <a:t>ACTIVITY LOG</a:t>
            </a:r>
          </a:p>
          <a:p>
            <a:pPr>
              <a:lnSpc>
                <a:spcPct val="100000"/>
              </a:lnSpc>
            </a:pPr>
            <a:r>
              <a:rPr lang="en-IN" sz="1600" dirty="0">
                <a:latin typeface="Times New Roman" pitchFamily="18" charset="0"/>
                <a:cs typeface="Times New Roman" pitchFamily="18" charset="0"/>
              </a:rPr>
              <a:t>SURVEY-DETAILS </a:t>
            </a:r>
          </a:p>
          <a:p>
            <a:pPr>
              <a:lnSpc>
                <a:spcPct val="100000"/>
              </a:lnSpc>
            </a:pPr>
            <a:r>
              <a:rPr lang="en-IN" sz="1600" dirty="0">
                <a:latin typeface="Times New Roman" pitchFamily="18" charset="0"/>
                <a:cs typeface="Times New Roman" pitchFamily="18" charset="0"/>
              </a:rPr>
              <a:t>SURVEY ANALYSIS WITH  REPORT</a:t>
            </a:r>
          </a:p>
          <a:p>
            <a:pPr>
              <a:lnSpc>
                <a:spcPct val="100000"/>
              </a:lnSpc>
            </a:pPr>
            <a:r>
              <a:rPr lang="en-IN" sz="1600" dirty="0">
                <a:latin typeface="Times New Roman" pitchFamily="18" charset="0"/>
                <a:cs typeface="Times New Roman" pitchFamily="18" charset="0"/>
              </a:rPr>
              <a:t>SUGGESTED METHOD</a:t>
            </a:r>
          </a:p>
          <a:p>
            <a:pPr>
              <a:lnSpc>
                <a:spcPct val="100000"/>
              </a:lnSpc>
            </a:pPr>
            <a:r>
              <a:rPr lang="en-IN" sz="1600" dirty="0">
                <a:latin typeface="Times New Roman" pitchFamily="18" charset="0"/>
                <a:cs typeface="Times New Roman" pitchFamily="18" charset="0"/>
              </a:rPr>
              <a:t>PROTOTYPE/DEVELOPMENT OF NEW SOLUTION</a:t>
            </a:r>
          </a:p>
          <a:p>
            <a:pPr>
              <a:lnSpc>
                <a:spcPct val="100000"/>
              </a:lnSpc>
            </a:pPr>
            <a:r>
              <a:rPr lang="en-IN" sz="1600" dirty="0">
                <a:latin typeface="Times New Roman" pitchFamily="18" charset="0"/>
                <a:cs typeface="Times New Roman" pitchFamily="18" charset="0"/>
              </a:rPr>
              <a:t>SOCIETY RELEVANT PROBLEM IDENTIFICATION</a:t>
            </a:r>
          </a:p>
          <a:p>
            <a:pPr>
              <a:lnSpc>
                <a:spcPct val="100000"/>
              </a:lnSpc>
            </a:pPr>
            <a:r>
              <a:rPr lang="en-IN" sz="1600" dirty="0">
                <a:latin typeface="Times New Roman" pitchFamily="18" charset="0"/>
                <a:cs typeface="Times New Roman" pitchFamily="18" charset="0"/>
              </a:rPr>
              <a:t>GEOTAGGED PHOTOS AND DETAIL&amp;VIDEO LINK</a:t>
            </a:r>
          </a:p>
          <a:p>
            <a:pPr>
              <a:lnSpc>
                <a:spcPct val="100000"/>
              </a:lnSpc>
            </a:pPr>
            <a:r>
              <a:rPr lang="en-IN" sz="1600" dirty="0">
                <a:latin typeface="Times New Roman" pitchFamily="18" charset="0"/>
                <a:cs typeface="Times New Roman" pitchFamily="18" charset="0"/>
              </a:rPr>
              <a:t> AUTHENTICATED SIGNATURES PROOF AND DETAIL</a:t>
            </a:r>
          </a:p>
          <a:p>
            <a:pPr>
              <a:lnSpc>
                <a:spcPct val="100000"/>
              </a:lnSpc>
            </a:pPr>
            <a:r>
              <a:rPr lang="en-IN" sz="1600" dirty="0">
                <a:latin typeface="Times New Roman" pitchFamily="18" charset="0"/>
                <a:cs typeface="Times New Roman" pitchFamily="18" charset="0"/>
              </a:rPr>
              <a:t>CONCLUSION</a:t>
            </a:r>
          </a:p>
          <a:p>
            <a:pPr>
              <a:lnSpc>
                <a:spcPct val="100000"/>
              </a:lnSpc>
            </a:pPr>
            <a:r>
              <a:rPr lang="en-IN" sz="1600" dirty="0">
                <a:latin typeface="Times New Roman" pitchFamily="18" charset="0"/>
                <a:cs typeface="Times New Roman" pitchFamily="18" charset="0"/>
              </a:rPr>
              <a:t>REFERENCE</a:t>
            </a:r>
            <a:endParaRPr lang="en-IN" sz="1400" dirty="0">
              <a:latin typeface="Times New Roman" pitchFamily="18" charset="0"/>
              <a:cs typeface="Times New Roman" pitchFamily="18" charset="0"/>
            </a:endParaRPr>
          </a:p>
          <a:p>
            <a:pPr>
              <a:lnSpc>
                <a:spcPct val="100000"/>
              </a:lnSpc>
            </a:pPr>
            <a:endParaRPr lang="en-IN" sz="1400" dirty="0">
              <a:latin typeface="Times New Roman" pitchFamily="18" charset="0"/>
              <a:cs typeface="Times New Roman" pitchFamily="18" charset="0"/>
            </a:endParaRPr>
          </a:p>
          <a:p>
            <a:pPr>
              <a:lnSpc>
                <a:spcPct val="100000"/>
              </a:lnSpc>
            </a:pPr>
            <a:endParaRPr lang="en-IN" sz="1400" dirty="0">
              <a:latin typeface="Times New Roman" pitchFamily="18" charset="0"/>
              <a:cs typeface="Times New Roman" pitchFamily="18" charset="0"/>
            </a:endParaRPr>
          </a:p>
          <a:p>
            <a:pPr>
              <a:lnSpc>
                <a:spcPct val="100000"/>
              </a:lnSpc>
            </a:pPr>
            <a:endParaRPr lang="en-IN" sz="1400" dirty="0">
              <a:latin typeface="Times New Roman" pitchFamily="18" charset="0"/>
              <a:cs typeface="Times New Roman" pitchFamily="18" charset="0"/>
            </a:endParaRPr>
          </a:p>
          <a:p>
            <a:pPr>
              <a:lnSpc>
                <a:spcPct val="100000"/>
              </a:lnSpc>
            </a:pPr>
            <a:endParaRPr lang="en-IN" sz="1400" dirty="0">
              <a:latin typeface="Times New Roman" pitchFamily="18" charset="0"/>
              <a:cs typeface="Times New Roman" pitchFamily="18" charset="0"/>
            </a:endParaRPr>
          </a:p>
          <a:p>
            <a:pPr marL="0" indent="0" algn="just">
              <a:lnSpc>
                <a:spcPct val="100000"/>
              </a:lnSpc>
              <a:buNone/>
            </a:pPr>
            <a:endParaRPr lang="en-IN" sz="1400" dirty="0">
              <a:latin typeface="Times New Roman" pitchFamily="18" charset="0"/>
              <a:cs typeface="Times New Roman" pitchFamily="18" charset="0"/>
            </a:endParaRPr>
          </a:p>
        </p:txBody>
      </p:sp>
      <p:sp>
        <p:nvSpPr>
          <p:cNvPr id="6" name="Date Placeholder 5">
            <a:extLst>
              <a:ext uri="{FF2B5EF4-FFF2-40B4-BE49-F238E27FC236}">
                <a16:creationId xmlns:a16="http://schemas.microsoft.com/office/drawing/2014/main" id="{973C4727-3B27-4A6E-80DF-F9AE31EE8128}"/>
              </a:ext>
            </a:extLst>
          </p:cNvPr>
          <p:cNvSpPr>
            <a:spLocks noGrp="1"/>
          </p:cNvSpPr>
          <p:nvPr>
            <p:ph type="dt" sz="half" idx="10"/>
          </p:nvPr>
        </p:nvSpPr>
        <p:spPr/>
        <p:txBody>
          <a:bodyPr/>
          <a:lstStyle/>
          <a:p>
            <a:fld id="{9BEE4593-0D8E-4444-A56B-222217CE2EFB}" type="datetime1">
              <a:rPr lang="en-IN" smtClean="0"/>
              <a:pPr/>
              <a:t>08-11-2023</a:t>
            </a:fld>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pPr/>
              <a:t>2</a:t>
            </a:fld>
            <a:endParaRPr lang="en-IN" dirty="0"/>
          </a:p>
        </p:txBody>
      </p:sp>
      <p:sp>
        <p:nvSpPr>
          <p:cNvPr id="7" name="Footer Placeholder 2">
            <a:extLst>
              <a:ext uri="{FF2B5EF4-FFF2-40B4-BE49-F238E27FC236}">
                <a16:creationId xmlns:a16="http://schemas.microsoft.com/office/drawing/2014/main" id="{69B93914-0C82-4A5B-9835-B0D18B34098C}"/>
              </a:ext>
            </a:extLst>
          </p:cNvPr>
          <p:cNvSpPr>
            <a:spLocks noGrp="1"/>
          </p:cNvSpPr>
          <p:nvPr>
            <p:ph type="ftr" sz="quarter" idx="11"/>
          </p:nvPr>
        </p:nvSpPr>
        <p:spPr>
          <a:xfrm>
            <a:off x="685800" y="6272785"/>
            <a:ext cx="5632140" cy="365125"/>
          </a:xfrm>
        </p:spPr>
        <p:txBody>
          <a:bodyPr/>
          <a:lstStyle/>
          <a:p>
            <a:r>
              <a:rPr lang="en-IN" dirty="0"/>
              <a:t>BATCH NO:44        DEPARTMENT ELECTRONICS AND COMMUNICATION ENGINEERING</a:t>
            </a:r>
          </a:p>
        </p:txBody>
      </p:sp>
    </p:spTree>
    <p:extLst>
      <p:ext uri="{BB962C8B-B14F-4D97-AF65-F5344CB8AC3E}">
        <p14:creationId xmlns:p14="http://schemas.microsoft.com/office/powerpoint/2010/main" val="3008548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17FB-0DA0-F993-4DA4-DDB004A6C39A}"/>
              </a:ext>
            </a:extLst>
          </p:cNvPr>
          <p:cNvSpPr>
            <a:spLocks noGrp="1"/>
          </p:cNvSpPr>
          <p:nvPr>
            <p:ph type="title"/>
          </p:nvPr>
        </p:nvSpPr>
        <p:spPr/>
        <p:txBody>
          <a:bodyPr>
            <a:normAutofit/>
          </a:bodyPr>
          <a:lstStyle/>
          <a:p>
            <a:r>
              <a:rPr lang="en-IN" sz="2000" b="1" dirty="0">
                <a:latin typeface="Times New Roman" pitchFamily="18" charset="0"/>
                <a:cs typeface="Times New Roman" pitchFamily="18" charset="0"/>
              </a:rPr>
              <a:t>AUTHENTICATED SIGNATURES PROOF </a:t>
            </a:r>
            <a:br>
              <a:rPr lang="en-IN" sz="2000" b="1" dirty="0">
                <a:latin typeface="Times New Roman" pitchFamily="18" charset="0"/>
                <a:cs typeface="Times New Roman" pitchFamily="18" charset="0"/>
              </a:rPr>
            </a:br>
            <a:r>
              <a:rPr lang="en-IN" sz="2000" b="1" dirty="0">
                <a:latin typeface="Times New Roman" pitchFamily="18" charset="0"/>
                <a:cs typeface="Times New Roman" pitchFamily="18" charset="0"/>
              </a:rPr>
              <a:t>AND DETAIL. </a:t>
            </a:r>
            <a:br>
              <a:rPr lang="en-US" sz="2100" b="1" dirty="0">
                <a:latin typeface="Times New Roman" panose="02020603050405020304" pitchFamily="18" charset="0"/>
                <a:cs typeface="Times New Roman" panose="02020603050405020304" pitchFamily="18" charset="0"/>
              </a:rPr>
            </a:br>
            <a:endParaRPr lang="en-IN" sz="2100" b="1" dirty="0"/>
          </a:p>
        </p:txBody>
      </p:sp>
      <p:sp>
        <p:nvSpPr>
          <p:cNvPr id="4" name="Date Placeholder 3">
            <a:extLst>
              <a:ext uri="{FF2B5EF4-FFF2-40B4-BE49-F238E27FC236}">
                <a16:creationId xmlns:a16="http://schemas.microsoft.com/office/drawing/2014/main" id="{40FC0827-B04D-0FE8-F308-7DEF00B043EA}"/>
              </a:ext>
            </a:extLst>
          </p:cNvPr>
          <p:cNvSpPr>
            <a:spLocks noGrp="1"/>
          </p:cNvSpPr>
          <p:nvPr>
            <p:ph type="dt" sz="half" idx="10"/>
          </p:nvPr>
        </p:nvSpPr>
        <p:spPr/>
        <p:txBody>
          <a:bodyPr/>
          <a:lstStyle/>
          <a:p>
            <a:fld id="{29B7F2CF-3883-4F4C-B632-6E38E4E094B5}" type="datetime1">
              <a:rPr lang="en-IN" smtClean="0"/>
              <a:pPr/>
              <a:t>08-11-2023</a:t>
            </a:fld>
            <a:endParaRPr lang="en-IN"/>
          </a:p>
        </p:txBody>
      </p:sp>
      <p:sp>
        <p:nvSpPr>
          <p:cNvPr id="6" name="Slide Number Placeholder 5">
            <a:extLst>
              <a:ext uri="{FF2B5EF4-FFF2-40B4-BE49-F238E27FC236}">
                <a16:creationId xmlns:a16="http://schemas.microsoft.com/office/drawing/2014/main" id="{02EC6527-3501-F6FA-8F7F-2069EEEBAAFF}"/>
              </a:ext>
            </a:extLst>
          </p:cNvPr>
          <p:cNvSpPr>
            <a:spLocks noGrp="1"/>
          </p:cNvSpPr>
          <p:nvPr>
            <p:ph type="sldNum" sz="quarter" idx="12"/>
          </p:nvPr>
        </p:nvSpPr>
        <p:spPr/>
        <p:txBody>
          <a:bodyPr/>
          <a:lstStyle/>
          <a:p>
            <a:fld id="{FA00FD27-8DB0-4CB2-BD37-BEA95C6A1008}" type="slidenum">
              <a:rPr lang="en-IN" smtClean="0"/>
              <a:pPr/>
              <a:t>20</a:t>
            </a:fld>
            <a:endParaRPr lang="en-IN"/>
          </a:p>
        </p:txBody>
      </p:sp>
      <p:sp>
        <p:nvSpPr>
          <p:cNvPr id="9" name="Footer Placeholder 2">
            <a:extLst>
              <a:ext uri="{FF2B5EF4-FFF2-40B4-BE49-F238E27FC236}">
                <a16:creationId xmlns:a16="http://schemas.microsoft.com/office/drawing/2014/main" id="{69B93914-0C82-4A5B-9835-B0D18B34098C}"/>
              </a:ext>
            </a:extLst>
          </p:cNvPr>
          <p:cNvSpPr txBox="1">
            <a:spLocks/>
          </p:cNvSpPr>
          <p:nvPr/>
        </p:nvSpPr>
        <p:spPr>
          <a:xfrm>
            <a:off x="467544" y="6237312"/>
            <a:ext cx="5632140"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accent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t>BATCH NO:44        DEPARTMENT ELECTRONICS AND COMMUNICATION ENGINEERING</a:t>
            </a:r>
          </a:p>
        </p:txBody>
      </p:sp>
      <p:pic>
        <p:nvPicPr>
          <p:cNvPr id="10" name="Content Placeholder 9">
            <a:extLst>
              <a:ext uri="{FF2B5EF4-FFF2-40B4-BE49-F238E27FC236}">
                <a16:creationId xmlns:a16="http://schemas.microsoft.com/office/drawing/2014/main" id="{0D3615F6-BDF2-F8E8-5AA4-274FCFA4B73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35696" y="1556792"/>
            <a:ext cx="5184576" cy="4464496"/>
          </a:xfrm>
        </p:spPr>
      </p:pic>
    </p:spTree>
    <p:extLst>
      <p:ext uri="{BB962C8B-B14F-4D97-AF65-F5344CB8AC3E}">
        <p14:creationId xmlns:p14="http://schemas.microsoft.com/office/powerpoint/2010/main" val="1460199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390" y="548680"/>
            <a:ext cx="6866938" cy="1609344"/>
          </a:xfrm>
        </p:spPr>
        <p:txBody>
          <a:bodyPr>
            <a:normAutofit/>
          </a:bodyPr>
          <a:lstStyle/>
          <a:p>
            <a:r>
              <a:rPr lang="en-US" sz="2000" b="1" dirty="0">
                <a:latin typeface="Times New Roman" pitchFamily="18" charset="0"/>
                <a:cs typeface="Times New Roman" pitchFamily="18" charset="0"/>
              </a:rPr>
              <a:t>CONCLUSION</a:t>
            </a:r>
          </a:p>
        </p:txBody>
      </p:sp>
      <p:sp>
        <p:nvSpPr>
          <p:cNvPr id="3" name="Content Placeholder 2"/>
          <p:cNvSpPr>
            <a:spLocks noGrp="1"/>
          </p:cNvSpPr>
          <p:nvPr>
            <p:ph idx="1"/>
          </p:nvPr>
        </p:nvSpPr>
        <p:spPr>
          <a:xfrm>
            <a:off x="657390" y="1844824"/>
            <a:ext cx="7772400" cy="4050792"/>
          </a:xfrm>
        </p:spPr>
        <p:txBody>
          <a:bodyPr>
            <a:normAutofit/>
          </a:bodyPr>
          <a:lstStyle/>
          <a:p>
            <a:pPr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This</a:t>
            </a:r>
            <a:r>
              <a:rPr lang="en-US" sz="1600" spc="1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project</a:t>
            </a:r>
            <a:r>
              <a:rPr lang="en-US" sz="1600" spc="1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conveys</a:t>
            </a:r>
            <a:r>
              <a:rPr lang="en-US" sz="1600" spc="1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1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usage</a:t>
            </a:r>
            <a:r>
              <a:rPr lang="en-US" sz="1600" spc="1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1600" spc="1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new</a:t>
            </a:r>
            <a:r>
              <a:rPr lang="en-US" sz="1600" spc="1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1600" spc="1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innovative</a:t>
            </a:r>
            <a:r>
              <a:rPr lang="en-US" sz="1600" spc="1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approach</a:t>
            </a:r>
            <a:r>
              <a:rPr lang="en-US" sz="1600" spc="1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spc="1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1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farmers</a:t>
            </a:r>
            <a:r>
              <a:rPr lang="en-US" sz="1600" spc="1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on</a:t>
            </a:r>
            <a:r>
              <a:rPr lang="en-US" sz="1600" spc="1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keeping track of soil and environmental conditions in real-time.</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system involves monitoring various parameters such as temperature, humidity, moisture content, and pH level, and storing the sensor readings</a:t>
            </a:r>
            <a:r>
              <a:rPr lang="en-US" sz="1600" spc="19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on</a:t>
            </a:r>
            <a:r>
              <a:rPr lang="en-US" sz="1600" spc="19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19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Blynk</a:t>
            </a:r>
            <a:r>
              <a:rPr lang="en-US" sz="1600" spc="19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IoT</a:t>
            </a:r>
            <a:r>
              <a:rPr lang="en-US" sz="1600" spc="19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cloud.</a:t>
            </a:r>
            <a:r>
              <a:rPr lang="en-US" sz="1600" spc="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Users</a:t>
            </a:r>
            <a:r>
              <a:rPr lang="en-US" sz="1600" spc="19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can</a:t>
            </a:r>
            <a:r>
              <a:rPr lang="en-US" sz="1600" spc="19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conveniently</a:t>
            </a:r>
            <a:r>
              <a:rPr lang="en-US" sz="1600" spc="19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access</a:t>
            </a:r>
            <a:r>
              <a:rPr lang="en-US" sz="1600" spc="19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19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data</a:t>
            </a:r>
            <a:r>
              <a:rPr lang="en-US" sz="1600" spc="19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using</a:t>
            </a:r>
            <a:r>
              <a:rPr lang="en-US" sz="1600" spc="19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19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Blynk</a:t>
            </a:r>
            <a:r>
              <a:rPr lang="en-US" sz="1600" spc="19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IoT</a:t>
            </a:r>
            <a:r>
              <a:rPr lang="en-US" sz="1600" spc="19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 droid application. Data analysis is performed using a hybrid algorithm that employs machine learning techniques.</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By</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gathering</a:t>
            </a:r>
            <a:r>
              <a:rPr lang="en-US" sz="16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information</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on</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aforementioned</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parameters,</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proposed</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model</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enables farmers and agriculturists to make informed decisions regarding crop and rain predictions.</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Overall,</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this</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project</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presents</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valuable</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contribution</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field</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agriculture</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environmental</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monitoring.</a:t>
            </a:r>
          </a:p>
          <a:p>
            <a:pPr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Looking ahead to the future,</a:t>
            </a:r>
            <a:r>
              <a:rPr lang="en-US" sz="1600" spc="19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it is anticipated that this soil monitoring system will be ca-</a:t>
            </a:r>
            <a:r>
              <a:rPr lang="en-US" sz="1600" spc="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pable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of monitoring an expanded range of parameters.</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Moreover, to further augment the system’s capabilities, additional functionalities can be incorporated that furnish users with both visual and auditory notifications, particularly in cases where unfavorable conditions are detected. Such features will provide users with an added layer of protection, enabling them to respond swiftly and effectively to any emerging issues, and ultimately safeguarding their agricultural investments.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29B7F2CF-3883-4F4C-B632-6E38E4E094B5}" type="datetime1">
              <a:rPr lang="en-IN" smtClean="0"/>
              <a:pPr/>
              <a:t>08-11-2023</a:t>
            </a:fld>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pPr/>
              <a:t>21</a:t>
            </a:fld>
            <a:endParaRPr lang="en-IN"/>
          </a:p>
        </p:txBody>
      </p:sp>
      <p:sp>
        <p:nvSpPr>
          <p:cNvPr id="7" name="Footer Placeholder 2">
            <a:extLst>
              <a:ext uri="{FF2B5EF4-FFF2-40B4-BE49-F238E27FC236}">
                <a16:creationId xmlns:a16="http://schemas.microsoft.com/office/drawing/2014/main" id="{69B93914-0C82-4A5B-9835-B0D18B34098C}"/>
              </a:ext>
            </a:extLst>
          </p:cNvPr>
          <p:cNvSpPr txBox="1">
            <a:spLocks/>
          </p:cNvSpPr>
          <p:nvPr/>
        </p:nvSpPr>
        <p:spPr>
          <a:xfrm>
            <a:off x="467544" y="6237312"/>
            <a:ext cx="5632140"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accent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t>BATCH NO:44        DEPARTMENT ELECTRONICS AND COMMUNICATION ENGINEERING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C8D77-7BFC-8A6D-D5E7-EB738DC36E01}"/>
              </a:ext>
            </a:extLst>
          </p:cNvPr>
          <p:cNvSpPr>
            <a:spLocks noGrp="1"/>
          </p:cNvSpPr>
          <p:nvPr>
            <p:ph type="dt" sz="half" idx="10"/>
          </p:nvPr>
        </p:nvSpPr>
        <p:spPr/>
        <p:txBody>
          <a:bodyPr/>
          <a:lstStyle/>
          <a:p>
            <a:fld id="{B51429E6-F48A-43E5-A67A-B601591398FA}" type="datetime1">
              <a:rPr lang="en-IN" smtClean="0"/>
              <a:pPr/>
              <a:t>08-11-2023</a:t>
            </a:fld>
            <a:endParaRPr lang="en-IN"/>
          </a:p>
        </p:txBody>
      </p:sp>
      <p:sp>
        <p:nvSpPr>
          <p:cNvPr id="3" name="Footer Placeholder 2">
            <a:extLst>
              <a:ext uri="{FF2B5EF4-FFF2-40B4-BE49-F238E27FC236}">
                <a16:creationId xmlns:a16="http://schemas.microsoft.com/office/drawing/2014/main" id="{EFD18C0D-806D-C8AF-F6AD-4D956D408C38}"/>
              </a:ext>
            </a:extLst>
          </p:cNvPr>
          <p:cNvSpPr>
            <a:spLocks noGrp="1"/>
          </p:cNvSpPr>
          <p:nvPr>
            <p:ph type="ftr" sz="quarter" idx="11"/>
          </p:nvPr>
        </p:nvSpPr>
        <p:spPr/>
        <p:txBody>
          <a:bodyPr/>
          <a:lstStyle/>
          <a:p>
            <a:r>
              <a:rPr lang="en-IN" dirty="0"/>
              <a:t>BATCH NO:44        DEPARTMENT OF COMPUTER SCIENCE &amp; ENGINEERING</a:t>
            </a:r>
          </a:p>
        </p:txBody>
      </p:sp>
      <p:sp>
        <p:nvSpPr>
          <p:cNvPr id="4" name="Slide Number Placeholder 3">
            <a:extLst>
              <a:ext uri="{FF2B5EF4-FFF2-40B4-BE49-F238E27FC236}">
                <a16:creationId xmlns:a16="http://schemas.microsoft.com/office/drawing/2014/main" id="{2F3CCBF6-AD41-9C0F-7EF8-BC5D73589249}"/>
              </a:ext>
            </a:extLst>
          </p:cNvPr>
          <p:cNvSpPr>
            <a:spLocks noGrp="1"/>
          </p:cNvSpPr>
          <p:nvPr>
            <p:ph type="sldNum" sz="quarter" idx="12"/>
          </p:nvPr>
        </p:nvSpPr>
        <p:spPr/>
        <p:txBody>
          <a:bodyPr/>
          <a:lstStyle/>
          <a:p>
            <a:fld id="{FA00FD27-8DB0-4CB2-BD37-BEA95C6A1008}" type="slidenum">
              <a:rPr lang="en-IN" smtClean="0"/>
              <a:pPr/>
              <a:t>22</a:t>
            </a:fld>
            <a:endParaRPr lang="en-IN"/>
          </a:p>
        </p:txBody>
      </p:sp>
      <p:sp>
        <p:nvSpPr>
          <p:cNvPr id="5" name="TextBox 4">
            <a:extLst>
              <a:ext uri="{FF2B5EF4-FFF2-40B4-BE49-F238E27FC236}">
                <a16:creationId xmlns:a16="http://schemas.microsoft.com/office/drawing/2014/main" id="{0D12401A-D40A-3B1C-3EDE-42DB1C3CAAC2}"/>
              </a:ext>
            </a:extLst>
          </p:cNvPr>
          <p:cNvSpPr txBox="1"/>
          <p:nvPr/>
        </p:nvSpPr>
        <p:spPr>
          <a:xfrm>
            <a:off x="586408" y="959674"/>
            <a:ext cx="3528392"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REFERENCES</a:t>
            </a:r>
          </a:p>
        </p:txBody>
      </p:sp>
      <p:sp>
        <p:nvSpPr>
          <p:cNvPr id="7" name="TextBox 6">
            <a:extLst>
              <a:ext uri="{FF2B5EF4-FFF2-40B4-BE49-F238E27FC236}">
                <a16:creationId xmlns:a16="http://schemas.microsoft.com/office/drawing/2014/main" id="{A9A011E6-69BE-E83F-6253-FF2BE5191389}"/>
              </a:ext>
            </a:extLst>
          </p:cNvPr>
          <p:cNvSpPr txBox="1"/>
          <p:nvPr/>
        </p:nvSpPr>
        <p:spPr>
          <a:xfrm>
            <a:off x="662038" y="1810464"/>
            <a:ext cx="7486600" cy="5047536"/>
          </a:xfrm>
          <a:prstGeom prst="rect">
            <a:avLst/>
          </a:prstGeom>
          <a:noFill/>
        </p:spPr>
        <p:txBody>
          <a:bodyPr wrap="square" rtlCol="0">
            <a:spAutoFit/>
          </a:bodyPr>
          <a:lstStyle/>
          <a:p>
            <a:pPr marL="285750" indent="-285750" algn="just">
              <a:buFont typeface="Wingdings" panose="05000000000000000000" pitchFamily="2" charset="2"/>
              <a:buChar char="§"/>
            </a:pP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Habib, S.; </a:t>
            </a:r>
            <a:r>
              <a:rPr lang="en-US" sz="1600" spc="0" dirty="0" err="1">
                <a:effectLst/>
                <a:latin typeface="Times New Roman" panose="02020603050405020304" pitchFamily="18" charset="0"/>
                <a:ea typeface="Calibri" panose="020F0502020204030204" pitchFamily="34" charset="0"/>
                <a:cs typeface="Times New Roman" panose="02020603050405020304" pitchFamily="18" charset="0"/>
              </a:rPr>
              <a:t>Alyahya</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 S.; Islam, M.; </a:t>
            </a:r>
            <a:r>
              <a:rPr lang="en-US" sz="1600" spc="0" dirty="0" err="1">
                <a:effectLst/>
                <a:latin typeface="Times New Roman" panose="02020603050405020304" pitchFamily="18" charset="0"/>
                <a:ea typeface="Calibri" panose="020F0502020204030204" pitchFamily="34" charset="0"/>
                <a:cs typeface="Times New Roman" panose="02020603050405020304" pitchFamily="18" charset="0"/>
              </a:rPr>
              <a:t>Alnajim</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 A.M.; </a:t>
            </a:r>
            <a:r>
              <a:rPr lang="en-US" sz="1600" spc="0" dirty="0" err="1">
                <a:effectLst/>
                <a:latin typeface="Times New Roman" panose="02020603050405020304" pitchFamily="18" charset="0"/>
                <a:ea typeface="Calibri" panose="020F0502020204030204" pitchFamily="34" charset="0"/>
                <a:cs typeface="Times New Roman" panose="02020603050405020304" pitchFamily="18" charset="0"/>
              </a:rPr>
              <a:t>Alabdulatif</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 A.; </a:t>
            </a:r>
            <a:r>
              <a:rPr lang="en-US" sz="1600" spc="0" dirty="0" err="1">
                <a:effectLst/>
                <a:latin typeface="Times New Roman" panose="02020603050405020304" pitchFamily="18" charset="0"/>
                <a:ea typeface="Calibri" panose="020F0502020204030204" pitchFamily="34" charset="0"/>
                <a:cs typeface="Times New Roman" panose="02020603050405020304" pitchFamily="18" charset="0"/>
              </a:rPr>
              <a:t>Alabdulatif</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 A. Design and Implementation:</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An</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IoT-Framework-Based</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Automated</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Wastewater</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Irrigation</a:t>
            </a:r>
            <a:r>
              <a:rPr lang="en-US" sz="1600" spc="200" dirty="0">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System.</a:t>
            </a:r>
            <a:r>
              <a:rPr lang="en-US" sz="1600" spc="200" dirty="0">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Electronics 2022,</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12,</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28.</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hlinkClick r:id="rId2"/>
              </a:rPr>
              <a:t>https://doi.org/10.3390/electronics12010028</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a:t>
            </a:r>
          </a:p>
          <a:p>
            <a:pPr marL="285750" indent="-285750" algn="just">
              <a:buFont typeface="Wingdings" panose="05000000000000000000" pitchFamily="2" charset="2"/>
              <a:buChar char="§"/>
            </a:pP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
            </a:pP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Contreras-Castillo, J.; </a:t>
            </a:r>
            <a:r>
              <a:rPr lang="en-US" sz="1600" spc="0" dirty="0" err="1">
                <a:effectLst/>
                <a:latin typeface="Times New Roman" panose="02020603050405020304" pitchFamily="18" charset="0"/>
                <a:ea typeface="Calibri" panose="020F0502020204030204" pitchFamily="34" charset="0"/>
                <a:cs typeface="Times New Roman" panose="02020603050405020304" pitchFamily="18" charset="0"/>
              </a:rPr>
              <a:t>Guerrero-Iba˜nez</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 J.A.; Santana-</a:t>
            </a:r>
            <a:r>
              <a:rPr lang="en-US" sz="1600" spc="0" dirty="0" err="1">
                <a:effectLst/>
                <a:latin typeface="Times New Roman" panose="02020603050405020304" pitchFamily="18" charset="0"/>
                <a:ea typeface="Calibri" panose="020F0502020204030204" pitchFamily="34" charset="0"/>
                <a:cs typeface="Times New Roman" panose="02020603050405020304" pitchFamily="18" charset="0"/>
              </a:rPr>
              <a:t>Mancilla</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 P.C.; </a:t>
            </a:r>
            <a:r>
              <a:rPr lang="en-US" sz="1600" spc="0" dirty="0" err="1">
                <a:effectLst/>
                <a:latin typeface="Times New Roman" panose="02020603050405020304" pitchFamily="18" charset="0"/>
                <a:ea typeface="Calibri" panose="020F0502020204030204" pitchFamily="34" charset="0"/>
                <a:cs typeface="Times New Roman" panose="02020603050405020304" pitchFamily="18" charset="0"/>
              </a:rPr>
              <a:t>Anido-Rif´on</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 L. </a:t>
            </a:r>
            <a:r>
              <a:rPr lang="en-US" sz="1600" spc="0" dirty="0" err="1">
                <a:effectLst/>
                <a:latin typeface="Times New Roman" panose="02020603050405020304" pitchFamily="18" charset="0"/>
                <a:ea typeface="Calibri" panose="020F0502020204030204" pitchFamily="34" charset="0"/>
                <a:cs typeface="Times New Roman" panose="02020603050405020304" pitchFamily="18" charset="0"/>
              </a:rPr>
              <a:t>SAgric</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 IoT: An IoT-Based Platform and Deep Learning for Greenhouse Monitoring. Appl. Sci. 2022, 13, 1961.</a:t>
            </a:r>
            <a:r>
              <a:rPr lang="en-US" sz="1600"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https://doi.org/10.3390/app13031961</a:t>
            </a:r>
            <a:r>
              <a:rPr lang="en-US" sz="1600"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a:t>
            </a:r>
          </a:p>
          <a:p>
            <a:pPr marL="285750" indent="-285750" algn="just">
              <a:buFont typeface="Wingdings" panose="05000000000000000000" pitchFamily="2" charset="2"/>
              <a:buChar char="§"/>
            </a:pP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
            </a:pPr>
            <a:r>
              <a:rPr lang="en-US" sz="1600" spc="0" dirty="0" err="1">
                <a:effectLst/>
                <a:latin typeface="Times New Roman" panose="02020603050405020304" pitchFamily="18" charset="0"/>
                <a:ea typeface="Calibri" panose="020F0502020204030204" pitchFamily="34" charset="0"/>
                <a:cs typeface="Times New Roman" panose="02020603050405020304" pitchFamily="18" charset="0"/>
              </a:rPr>
              <a:t>Blesslin</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err="1">
                <a:effectLst/>
                <a:latin typeface="Times New Roman" panose="02020603050405020304" pitchFamily="18" charset="0"/>
                <a:ea typeface="Calibri" panose="020F0502020204030204" pitchFamily="34" charset="0"/>
                <a:cs typeface="Times New Roman" panose="02020603050405020304" pitchFamily="18" charset="0"/>
              </a:rPr>
              <a:t>Sheeba</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 T.; Anand, L. D. Vijay; Manohar, </a:t>
            </a:r>
            <a:r>
              <a:rPr lang="en-US" sz="1600" spc="0" dirty="0" err="1">
                <a:effectLst/>
                <a:latin typeface="Times New Roman" panose="02020603050405020304" pitchFamily="18" charset="0"/>
                <a:ea typeface="Calibri" panose="020F0502020204030204" pitchFamily="34" charset="0"/>
                <a:cs typeface="Times New Roman" panose="02020603050405020304" pitchFamily="18" charset="0"/>
              </a:rPr>
              <a:t>Gunaselvi</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 Selvan, Saravana; Wilfred, C. </a:t>
            </a:r>
            <a:r>
              <a:rPr lang="en-US" sz="1600" spc="0" dirty="0" err="1">
                <a:effectLst/>
                <a:latin typeface="Times New Roman" panose="02020603050405020304" pitchFamily="18" charset="0"/>
                <a:ea typeface="Calibri" panose="020F0502020204030204" pitchFamily="34" charset="0"/>
                <a:cs typeface="Times New Roman" panose="02020603050405020304" pitchFamily="18" charset="0"/>
              </a:rPr>
              <a:t>Bazil</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 Mu. 2022 Machine Learning Algorithm for Soil Analysis and Classification of Micronutrients in IoT-Enabled Automated </a:t>
            </a:r>
            <a:r>
              <a:rPr lang="en-US" sz="1600" spc="0" dirty="0" err="1">
                <a:effectLst/>
                <a:latin typeface="Times New Roman" panose="02020603050405020304" pitchFamily="18" charset="0"/>
                <a:ea typeface="Calibri" panose="020F0502020204030204" pitchFamily="34" charset="0"/>
                <a:cs typeface="Times New Roman" panose="02020603050405020304" pitchFamily="18" charset="0"/>
              </a:rPr>
              <a:t>Farms,accessed</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 (March 04 2022)</a:t>
            </a:r>
          </a:p>
          <a:p>
            <a:pPr algn="just"/>
            <a:endParaRPr lang="en-US" sz="1600" spc="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
            </a:pP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Sharma,</a:t>
            </a:r>
            <a:r>
              <a:rPr lang="en-US" sz="1600"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Abhinav</a:t>
            </a:r>
            <a:r>
              <a:rPr lang="en-US" sz="16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et</a:t>
            </a:r>
            <a:r>
              <a:rPr lang="en-US" sz="1600"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al.</a:t>
            </a:r>
            <a:r>
              <a:rPr lang="en-US" sz="16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“Machine</a:t>
            </a:r>
            <a:r>
              <a:rPr lang="en-US" sz="16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Learning</a:t>
            </a:r>
            <a:r>
              <a:rPr lang="en-US" sz="1600"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Applications</a:t>
            </a:r>
            <a:r>
              <a:rPr lang="en-US" sz="16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for</a:t>
            </a:r>
            <a:r>
              <a:rPr lang="en-US" sz="16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Precision</a:t>
            </a:r>
            <a:r>
              <a:rPr lang="en-US" sz="1600"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Agriculture:</a:t>
            </a:r>
            <a:r>
              <a:rPr lang="en-US" sz="1600"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600"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err="1">
                <a:effectLst/>
                <a:latin typeface="Times New Roman" panose="02020603050405020304" pitchFamily="18" charset="0"/>
                <a:ea typeface="Calibri" panose="020F0502020204030204" pitchFamily="34" charset="0"/>
                <a:cs typeface="Times New Roman" panose="02020603050405020304" pitchFamily="18" charset="0"/>
              </a:rPr>
              <a:t>Comprehen</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err="1">
                <a:effectLst/>
                <a:latin typeface="Times New Roman" panose="02020603050405020304" pitchFamily="18" charset="0"/>
                <a:ea typeface="Calibri" panose="020F0502020204030204" pitchFamily="34" charset="0"/>
                <a:cs typeface="Times New Roman" panose="02020603050405020304" pitchFamily="18" charset="0"/>
              </a:rPr>
              <a:t>sive</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Review.”</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IEEE</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Access</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9</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(2021):</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0" dirty="0">
                <a:effectLst/>
                <a:latin typeface="Times New Roman" panose="02020603050405020304" pitchFamily="18" charset="0"/>
                <a:ea typeface="Calibri" panose="020F0502020204030204" pitchFamily="34" charset="0"/>
                <a:cs typeface="Times New Roman" panose="02020603050405020304" pitchFamily="18" charset="0"/>
              </a:rPr>
              <a:t>4843-4873.</a:t>
            </a:r>
            <a:endParaRPr lang="en-IN" sz="1600" spc="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
            </a:pPr>
            <a:endParaRPr lang="en-IN" sz="1600" spc="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
            </a:pPr>
            <a:endParaRPr lang="en-IN" sz="1600" spc="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600" spc="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46562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7C9D47-FBE2-4144-A5BA-50251D7D95AC}"/>
              </a:ext>
            </a:extLst>
          </p:cNvPr>
          <p:cNvSpPr>
            <a:spLocks noGrp="1"/>
          </p:cNvSpPr>
          <p:nvPr>
            <p:ph idx="1"/>
          </p:nvPr>
        </p:nvSpPr>
        <p:spPr/>
        <p:txBody>
          <a:bodyPr>
            <a:normAutofit/>
          </a:bodyPr>
          <a:lstStyle/>
          <a:p>
            <a:pPr marL="0" indent="0" algn="ctr">
              <a:buNone/>
            </a:pPr>
            <a:r>
              <a:rPr lang="en-IN" sz="8800" dirty="0">
                <a:latin typeface="Times New Roman" panose="02020603050405020304" pitchFamily="18" charset="0"/>
                <a:cs typeface="Times New Roman" panose="02020603050405020304" pitchFamily="18" charset="0"/>
              </a:rPr>
              <a:t>THANK YOU</a:t>
            </a:r>
          </a:p>
        </p:txBody>
      </p:sp>
      <p:sp>
        <p:nvSpPr>
          <p:cNvPr id="6" name="Date Placeholder 5">
            <a:extLst>
              <a:ext uri="{FF2B5EF4-FFF2-40B4-BE49-F238E27FC236}">
                <a16:creationId xmlns:a16="http://schemas.microsoft.com/office/drawing/2014/main" id="{302DFB27-7EC0-4745-973C-44A9C582AD03}"/>
              </a:ext>
            </a:extLst>
          </p:cNvPr>
          <p:cNvSpPr>
            <a:spLocks noGrp="1"/>
          </p:cNvSpPr>
          <p:nvPr>
            <p:ph type="dt" sz="half" idx="10"/>
          </p:nvPr>
        </p:nvSpPr>
        <p:spPr/>
        <p:txBody>
          <a:bodyPr/>
          <a:lstStyle/>
          <a:p>
            <a:fld id="{9AA6929D-FBF1-49B9-B7EB-CAFAE318BF09}" type="datetime1">
              <a:rPr lang="en-IN" smtClean="0"/>
              <a:pPr/>
              <a:t>08-11-2023</a:t>
            </a:fld>
            <a:endParaRPr lang="en-IN"/>
          </a:p>
        </p:txBody>
      </p:sp>
      <p:sp>
        <p:nvSpPr>
          <p:cNvPr id="5" name="Slide Number Placeholder 4">
            <a:extLst>
              <a:ext uri="{FF2B5EF4-FFF2-40B4-BE49-F238E27FC236}">
                <a16:creationId xmlns:a16="http://schemas.microsoft.com/office/drawing/2014/main" id="{6D7E6ECF-1BC3-4381-AC30-A5687D802628}"/>
              </a:ext>
            </a:extLst>
          </p:cNvPr>
          <p:cNvSpPr>
            <a:spLocks noGrp="1"/>
          </p:cNvSpPr>
          <p:nvPr>
            <p:ph type="sldNum" sz="quarter" idx="12"/>
          </p:nvPr>
        </p:nvSpPr>
        <p:spPr/>
        <p:txBody>
          <a:bodyPr/>
          <a:lstStyle/>
          <a:p>
            <a:fld id="{FA00FD27-8DB0-4CB2-BD37-BEA95C6A1008}" type="slidenum">
              <a:rPr lang="en-IN" smtClean="0"/>
              <a:pPr/>
              <a:t>23</a:t>
            </a:fld>
            <a:endParaRPr lang="en-IN"/>
          </a:p>
        </p:txBody>
      </p:sp>
      <p:sp>
        <p:nvSpPr>
          <p:cNvPr id="7" name="Footer Placeholder 2">
            <a:extLst>
              <a:ext uri="{FF2B5EF4-FFF2-40B4-BE49-F238E27FC236}">
                <a16:creationId xmlns:a16="http://schemas.microsoft.com/office/drawing/2014/main" id="{69B93914-0C82-4A5B-9835-B0D18B34098C}"/>
              </a:ext>
            </a:extLst>
          </p:cNvPr>
          <p:cNvSpPr txBox="1">
            <a:spLocks/>
          </p:cNvSpPr>
          <p:nvPr/>
        </p:nvSpPr>
        <p:spPr>
          <a:xfrm>
            <a:off x="467544" y="6237312"/>
            <a:ext cx="5632140"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accent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t>BATCH NO:44        DEPARTMENT ELECTRONICS AND COMMUNICATION ENGINEERING</a:t>
            </a:r>
          </a:p>
        </p:txBody>
      </p:sp>
    </p:spTree>
    <p:extLst>
      <p:ext uri="{BB962C8B-B14F-4D97-AF65-F5344CB8AC3E}">
        <p14:creationId xmlns:p14="http://schemas.microsoft.com/office/powerpoint/2010/main" val="1315130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93"/>
            <a:ext cx="8229600" cy="1039091"/>
          </a:xfrm>
        </p:spPr>
        <p:txBody>
          <a:bodyPr>
            <a:normAutofit/>
          </a:bodyPr>
          <a:lstStyle/>
          <a:p>
            <a:r>
              <a:rPr lang="en-IN" sz="2400" b="1" dirty="0">
                <a:latin typeface="Times New Roman" pitchFamily="18" charset="0"/>
                <a:cs typeface="Times New Roman" pitchFamily="18" charset="0"/>
              </a:rPr>
              <a:t>ABSTRACT</a:t>
            </a:r>
          </a:p>
        </p:txBody>
      </p:sp>
      <p:sp>
        <p:nvSpPr>
          <p:cNvPr id="3" name="Content Placeholder 2"/>
          <p:cNvSpPr>
            <a:spLocks noGrp="1"/>
          </p:cNvSpPr>
          <p:nvPr>
            <p:ph idx="1"/>
          </p:nvPr>
        </p:nvSpPr>
        <p:spPr>
          <a:xfrm>
            <a:off x="421442" y="326593"/>
            <a:ext cx="8013576" cy="6233246"/>
          </a:xfrm>
        </p:spPr>
        <p:txBody>
          <a:bodyPr>
            <a:noAutofit/>
          </a:bodyPr>
          <a:lstStyle/>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Agricultural technology has seen an increasing demand for soil monitoring systems that utilize Machine Learning (ML) and Internet of Things (IoT) to provide accurate data extraction and analysis. Soil moisture is a critical parameter in agriculture, environmental science, and water resource management. </a:t>
            </a:r>
          </a:p>
          <a:p>
            <a:pPr algn="just"/>
            <a:r>
              <a:rPr lang="en-US" sz="1600" dirty="0">
                <a:latin typeface="Times New Roman" panose="02020603050405020304" pitchFamily="18" charset="0"/>
                <a:cs typeface="Times New Roman" panose="02020603050405020304" pitchFamily="18" charset="0"/>
              </a:rPr>
              <a:t>Accurate and timely measurement of soil moisture content is essential for optimizing irrigation, crop yield, and overall land use efficiency. There is a need for providing an in-depth re view of sensor-based soil moisture monitoring, focusing on various sensor types, working principles, applications, advantages, and challenges associated with this technology.</a:t>
            </a:r>
          </a:p>
          <a:p>
            <a:pPr algn="just"/>
            <a:r>
              <a:rPr lang="en-US" sz="1600" dirty="0">
                <a:latin typeface="Times New Roman" panose="02020603050405020304" pitchFamily="18" charset="0"/>
                <a:cs typeface="Times New Roman" panose="02020603050405020304" pitchFamily="18" charset="0"/>
              </a:rPr>
              <a:t> Each type is explored in detail, explaining its mechanisms for measuring soil moisture and the advantages and limitations of their use. The selection of most suitable sensor type based on specific applications and environmental conditions are analyzed and are explained clearly to the farmers about its usage. </a:t>
            </a:r>
          </a:p>
          <a:p>
            <a:pPr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farmers can get</a:t>
            </a:r>
            <a:r>
              <a:rPr lang="en-US" sz="1600" spc="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 clear idea about the usage of sensors for soil monitoring and can get all the information about the soil moisture content in their mobile phone.</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This will help them to analyze and do the appropriate plantation according to the moisture content and will lead to high yield.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973C4727-3B27-4A6E-80DF-F9AE31EE8128}"/>
              </a:ext>
            </a:extLst>
          </p:cNvPr>
          <p:cNvSpPr>
            <a:spLocks noGrp="1"/>
          </p:cNvSpPr>
          <p:nvPr>
            <p:ph type="dt" sz="half" idx="10"/>
          </p:nvPr>
        </p:nvSpPr>
        <p:spPr/>
        <p:txBody>
          <a:bodyPr/>
          <a:lstStyle/>
          <a:p>
            <a:fld id="{9BEE4593-0D8E-4444-A56B-222217CE2EFB}" type="datetime1">
              <a:rPr lang="en-IN" smtClean="0"/>
              <a:pPr/>
              <a:t>08-11-2023</a:t>
            </a:fld>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pPr/>
              <a:t>3</a:t>
            </a:fld>
            <a:endParaRPr lang="en-IN" dirty="0"/>
          </a:p>
        </p:txBody>
      </p:sp>
      <p:sp>
        <p:nvSpPr>
          <p:cNvPr id="7" name="Footer Placeholder 2">
            <a:extLst>
              <a:ext uri="{FF2B5EF4-FFF2-40B4-BE49-F238E27FC236}">
                <a16:creationId xmlns:a16="http://schemas.microsoft.com/office/drawing/2014/main" id="{69B93914-0C82-4A5B-9835-B0D18B34098C}"/>
              </a:ext>
            </a:extLst>
          </p:cNvPr>
          <p:cNvSpPr>
            <a:spLocks noGrp="1"/>
          </p:cNvSpPr>
          <p:nvPr>
            <p:ph type="ftr" sz="quarter" idx="11"/>
          </p:nvPr>
        </p:nvSpPr>
        <p:spPr>
          <a:xfrm>
            <a:off x="685800" y="6272785"/>
            <a:ext cx="5632140" cy="365125"/>
          </a:xfrm>
        </p:spPr>
        <p:txBody>
          <a:bodyPr/>
          <a:lstStyle/>
          <a:p>
            <a:r>
              <a:rPr lang="en-IN" dirty="0"/>
              <a:t>BATCH NO:44        DEPARTMENT ELECTRONICS AND COMMUNICATION ENGINEERING</a:t>
            </a:r>
          </a:p>
        </p:txBody>
      </p:sp>
    </p:spTree>
    <p:extLst>
      <p:ext uri="{BB962C8B-B14F-4D97-AF65-F5344CB8AC3E}">
        <p14:creationId xmlns:p14="http://schemas.microsoft.com/office/powerpoint/2010/main" val="3008548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1696A5-A26B-0CEB-89A7-5520B6E321D1}"/>
              </a:ext>
            </a:extLst>
          </p:cNvPr>
          <p:cNvSpPr>
            <a:spLocks noGrp="1"/>
          </p:cNvSpPr>
          <p:nvPr>
            <p:ph type="dt" sz="half" idx="10"/>
          </p:nvPr>
        </p:nvSpPr>
        <p:spPr/>
        <p:txBody>
          <a:bodyPr/>
          <a:lstStyle/>
          <a:p>
            <a:fld id="{B51429E6-F48A-43E5-A67A-B601591398FA}" type="datetime1">
              <a:rPr lang="en-IN" smtClean="0"/>
              <a:pPr/>
              <a:t>08-11-2023</a:t>
            </a:fld>
            <a:endParaRPr lang="en-IN"/>
          </a:p>
        </p:txBody>
      </p:sp>
      <p:sp>
        <p:nvSpPr>
          <p:cNvPr id="3" name="Footer Placeholder 2">
            <a:extLst>
              <a:ext uri="{FF2B5EF4-FFF2-40B4-BE49-F238E27FC236}">
                <a16:creationId xmlns:a16="http://schemas.microsoft.com/office/drawing/2014/main" id="{7D71F108-D06A-7C08-0DFD-BC48EFD5981A}"/>
              </a:ext>
            </a:extLst>
          </p:cNvPr>
          <p:cNvSpPr>
            <a:spLocks noGrp="1"/>
          </p:cNvSpPr>
          <p:nvPr>
            <p:ph type="ftr" sz="quarter" idx="11"/>
          </p:nvPr>
        </p:nvSpPr>
        <p:spPr/>
        <p:txBody>
          <a:bodyPr/>
          <a:lstStyle/>
          <a:p>
            <a:r>
              <a:rPr lang="en-IN" dirty="0"/>
              <a:t>BATCH NO:44       DEPARTMENT OF COMPUTER SCIENCE &amp; ENGINEERING</a:t>
            </a:r>
          </a:p>
        </p:txBody>
      </p:sp>
      <p:sp>
        <p:nvSpPr>
          <p:cNvPr id="4" name="Slide Number Placeholder 3">
            <a:extLst>
              <a:ext uri="{FF2B5EF4-FFF2-40B4-BE49-F238E27FC236}">
                <a16:creationId xmlns:a16="http://schemas.microsoft.com/office/drawing/2014/main" id="{62176B31-7129-4F4D-D66B-BC68F5F2D360}"/>
              </a:ext>
            </a:extLst>
          </p:cNvPr>
          <p:cNvSpPr>
            <a:spLocks noGrp="1"/>
          </p:cNvSpPr>
          <p:nvPr>
            <p:ph type="sldNum" sz="quarter" idx="12"/>
          </p:nvPr>
        </p:nvSpPr>
        <p:spPr/>
        <p:txBody>
          <a:bodyPr/>
          <a:lstStyle/>
          <a:p>
            <a:fld id="{FA00FD27-8DB0-4CB2-BD37-BEA95C6A1008}" type="slidenum">
              <a:rPr lang="en-IN" smtClean="0"/>
              <a:pPr/>
              <a:t>4</a:t>
            </a:fld>
            <a:endParaRPr lang="en-IN"/>
          </a:p>
        </p:txBody>
      </p:sp>
      <p:sp>
        <p:nvSpPr>
          <p:cNvPr id="6" name="TextBox 5">
            <a:extLst>
              <a:ext uri="{FF2B5EF4-FFF2-40B4-BE49-F238E27FC236}">
                <a16:creationId xmlns:a16="http://schemas.microsoft.com/office/drawing/2014/main" id="{5DA2DA7D-2C51-F6A9-2F29-ABF134923B6B}"/>
              </a:ext>
            </a:extLst>
          </p:cNvPr>
          <p:cNvSpPr txBox="1"/>
          <p:nvPr/>
        </p:nvSpPr>
        <p:spPr>
          <a:xfrm>
            <a:off x="439057" y="676612"/>
            <a:ext cx="3168352"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INTRODUCTION</a:t>
            </a:r>
          </a:p>
        </p:txBody>
      </p:sp>
      <p:sp>
        <p:nvSpPr>
          <p:cNvPr id="7" name="TextBox 6">
            <a:extLst>
              <a:ext uri="{FF2B5EF4-FFF2-40B4-BE49-F238E27FC236}">
                <a16:creationId xmlns:a16="http://schemas.microsoft.com/office/drawing/2014/main" id="{749161DC-2240-602A-0635-7ADFEF90CA2F}"/>
              </a:ext>
            </a:extLst>
          </p:cNvPr>
          <p:cNvSpPr txBox="1"/>
          <p:nvPr/>
        </p:nvSpPr>
        <p:spPr>
          <a:xfrm>
            <a:off x="466462" y="1412776"/>
            <a:ext cx="8496944" cy="4770537"/>
          </a:xfrm>
          <a:prstGeom prst="rect">
            <a:avLst/>
          </a:prstGeom>
          <a:noFill/>
        </p:spPr>
        <p:txBody>
          <a:bodyPr wrap="square" rtlCol="0">
            <a:spAutoFit/>
          </a:bodyPr>
          <a:lstStyle/>
          <a:p>
            <a:pPr marL="342900" indent="-342900" algn="just">
              <a:buFont typeface="Wingdings" panose="05000000000000000000" pitchFamily="2" charset="2"/>
              <a:buChar char="§"/>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SOIL MOISTURE CONTENT:</a:t>
            </a:r>
          </a:p>
          <a:p>
            <a:pPr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 agriculture, soil moisture content plays a pivotal role in determining the success of crop cultivation.</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amount of water present in the soil directly impacts plant growth and overall crop yield.</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Farmers and agronomists closely monitor soil moisture levels to ensure that they provide the right amount of irrigation to their crops.</a:t>
            </a:r>
            <a:r>
              <a:rPr lang="en-US" sz="1600" spc="1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 optimal soil moisture content ensures that plants receive adequate water for their growth and development.</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However, both excessive moisture and drought conditions can have detrimental effects on crops.</a:t>
            </a:r>
          </a:p>
          <a:p>
            <a:pPr algn="just"/>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SOIL TYPES:</a:t>
            </a:r>
          </a:p>
          <a:p>
            <a:pPr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Soil is a natural resource that can be categorized into different soil types, each with distinct characteristics that provide growing benefits and limitations.</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Identifying the type of soil you require</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for a project is paramount to support the healthy growth of plant life. Soil can be categorized into</a:t>
            </a:r>
            <a:r>
              <a:rPr lang="en-US" sz="1600" spc="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sand,</a:t>
            </a:r>
            <a:r>
              <a:rPr lang="en-US" sz="1600" spc="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clay,</a:t>
            </a:r>
            <a:r>
              <a:rPr lang="en-US" sz="1600" spc="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silt,</a:t>
            </a:r>
            <a:r>
              <a:rPr lang="en-US" sz="1600" spc="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peat,</a:t>
            </a:r>
            <a:r>
              <a:rPr lang="en-US" sz="1600" spc="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chalk</a:t>
            </a:r>
            <a:r>
              <a:rPr lang="en-US" sz="1600"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1600"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loam</a:t>
            </a:r>
            <a:r>
              <a:rPr lang="en-US" sz="1600"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types</a:t>
            </a:r>
            <a:r>
              <a:rPr lang="en-US" sz="1600"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1600"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soil</a:t>
            </a:r>
            <a:r>
              <a:rPr lang="en-US" sz="1600" spc="45"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Wingdings" panose="05000000000000000000" pitchFamily="2" charset="2"/>
              <a:buChar char="Ø"/>
            </a:pPr>
            <a:r>
              <a:rPr lang="en-IN" sz="1600" b="1" dirty="0">
                <a:latin typeface="Times New Roman" panose="02020603050405020304" pitchFamily="18" charset="0"/>
                <a:cs typeface="Times New Roman" panose="02020603050405020304" pitchFamily="18" charset="0"/>
              </a:rPr>
              <a:t>CLAY SOIL:</a:t>
            </a:r>
          </a:p>
          <a:p>
            <a:pPr algn="just"/>
            <a:endParaRPr lang="en-IN" sz="1600" b="1" dirty="0">
              <a:latin typeface="Times New Roman" panose="02020603050405020304" pitchFamily="18" charset="0"/>
              <a:cs typeface="Times New Roman" panose="02020603050405020304" pitchFamily="18" charset="0"/>
            </a:endParaRPr>
          </a:p>
          <a:p>
            <a:pPr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Clay</a:t>
            </a:r>
            <a:r>
              <a:rPr lang="en-US" sz="1600" spc="1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Soil</a:t>
            </a:r>
            <a:r>
              <a:rPr lang="en-US" sz="1600" spc="1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is</a:t>
            </a:r>
            <a:r>
              <a:rPr lang="en-US" sz="1600" spc="1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600" spc="1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heavy</a:t>
            </a:r>
            <a:r>
              <a:rPr lang="en-US" sz="1600" spc="1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soil</a:t>
            </a:r>
            <a:r>
              <a:rPr lang="en-US" sz="1600" spc="1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type</a:t>
            </a:r>
            <a:r>
              <a:rPr lang="en-US" sz="1600" spc="1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that</a:t>
            </a:r>
            <a:r>
              <a:rPr lang="en-US" sz="1600" spc="1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benefits</a:t>
            </a:r>
            <a:r>
              <a:rPr lang="en-US" sz="1600" spc="1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from</a:t>
            </a:r>
            <a:r>
              <a:rPr lang="en-US" sz="1600" spc="1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high</a:t>
            </a:r>
            <a:r>
              <a:rPr lang="en-US" sz="1600" spc="1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nutrients.</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Clay</a:t>
            </a:r>
            <a:r>
              <a:rPr lang="en-US" sz="1600" spc="1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soils</a:t>
            </a:r>
            <a:r>
              <a:rPr lang="en-US" sz="1600" spc="1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remain</a:t>
            </a:r>
            <a:r>
              <a:rPr lang="en-US" sz="1600" spc="1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wet</a:t>
            </a:r>
            <a:r>
              <a:rPr lang="en-US" sz="1600" spc="1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 cold in winter and dry out in summer.</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2695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C2F4D9-1401-C7CB-425C-478D667921AB}"/>
              </a:ext>
            </a:extLst>
          </p:cNvPr>
          <p:cNvSpPr>
            <a:spLocks noGrp="1"/>
          </p:cNvSpPr>
          <p:nvPr>
            <p:ph type="dt" sz="half" idx="10"/>
          </p:nvPr>
        </p:nvSpPr>
        <p:spPr/>
        <p:txBody>
          <a:bodyPr/>
          <a:lstStyle/>
          <a:p>
            <a:fld id="{B51429E6-F48A-43E5-A67A-B601591398FA}" type="datetime1">
              <a:rPr lang="en-IN" smtClean="0"/>
              <a:pPr/>
              <a:t>08-11-2023</a:t>
            </a:fld>
            <a:endParaRPr lang="en-IN"/>
          </a:p>
        </p:txBody>
      </p:sp>
      <p:sp>
        <p:nvSpPr>
          <p:cNvPr id="3" name="Footer Placeholder 2">
            <a:extLst>
              <a:ext uri="{FF2B5EF4-FFF2-40B4-BE49-F238E27FC236}">
                <a16:creationId xmlns:a16="http://schemas.microsoft.com/office/drawing/2014/main" id="{D96AB2BD-5B21-6B4B-7738-2051812F31BD}"/>
              </a:ext>
            </a:extLst>
          </p:cNvPr>
          <p:cNvSpPr>
            <a:spLocks noGrp="1"/>
          </p:cNvSpPr>
          <p:nvPr>
            <p:ph type="ftr" sz="quarter" idx="11"/>
          </p:nvPr>
        </p:nvSpPr>
        <p:spPr/>
        <p:txBody>
          <a:bodyPr/>
          <a:lstStyle/>
          <a:p>
            <a:r>
              <a:rPr lang="en-IN" dirty="0"/>
              <a:t>BATCH NO: 44       DEPARTMENT OF COMPUTER SCIENCE &amp; ENGINEERING</a:t>
            </a:r>
          </a:p>
        </p:txBody>
      </p:sp>
      <p:sp>
        <p:nvSpPr>
          <p:cNvPr id="4" name="Slide Number Placeholder 3">
            <a:extLst>
              <a:ext uri="{FF2B5EF4-FFF2-40B4-BE49-F238E27FC236}">
                <a16:creationId xmlns:a16="http://schemas.microsoft.com/office/drawing/2014/main" id="{2725FCCB-26DE-397E-FB6A-7CEA9D751F16}"/>
              </a:ext>
            </a:extLst>
          </p:cNvPr>
          <p:cNvSpPr>
            <a:spLocks noGrp="1"/>
          </p:cNvSpPr>
          <p:nvPr>
            <p:ph type="sldNum" sz="quarter" idx="12"/>
          </p:nvPr>
        </p:nvSpPr>
        <p:spPr/>
        <p:txBody>
          <a:bodyPr/>
          <a:lstStyle/>
          <a:p>
            <a:fld id="{FA00FD27-8DB0-4CB2-BD37-BEA95C6A1008}" type="slidenum">
              <a:rPr lang="en-IN" smtClean="0"/>
              <a:pPr/>
              <a:t>5</a:t>
            </a:fld>
            <a:endParaRPr lang="en-IN"/>
          </a:p>
        </p:txBody>
      </p:sp>
      <p:sp>
        <p:nvSpPr>
          <p:cNvPr id="5" name="TextBox 4">
            <a:extLst>
              <a:ext uri="{FF2B5EF4-FFF2-40B4-BE49-F238E27FC236}">
                <a16:creationId xmlns:a16="http://schemas.microsoft.com/office/drawing/2014/main" id="{31167C82-DF12-C5E8-6A1C-5CCC75DD7520}"/>
              </a:ext>
            </a:extLst>
          </p:cNvPr>
          <p:cNvSpPr txBox="1"/>
          <p:nvPr/>
        </p:nvSpPr>
        <p:spPr>
          <a:xfrm>
            <a:off x="575556" y="1346256"/>
            <a:ext cx="7992888" cy="5109091"/>
          </a:xfrm>
          <a:prstGeom prst="rect">
            <a:avLst/>
          </a:prstGeom>
          <a:noFill/>
        </p:spPr>
        <p:txBody>
          <a:bodyPr wrap="square" rtlCol="0">
            <a:spAutoFit/>
          </a:bodyPr>
          <a:lstStyle/>
          <a:p>
            <a:pPr marL="285750" indent="-285750">
              <a:buFont typeface="Wingdings" panose="05000000000000000000" pitchFamily="2" charset="2"/>
              <a:buChar char="Ø"/>
            </a:pPr>
            <a:r>
              <a:rPr lang="en-IN" sz="1600" b="1" dirty="0">
                <a:latin typeface="Times New Roman" panose="02020603050405020304" pitchFamily="18" charset="0"/>
                <a:cs typeface="Times New Roman" panose="02020603050405020304" pitchFamily="18" charset="0"/>
              </a:rPr>
              <a:t>SANDY SOIL:</a:t>
            </a:r>
          </a:p>
          <a:p>
            <a:endParaRPr lang="en-IN" sz="1600" b="1" dirty="0">
              <a:latin typeface="Times New Roman" panose="02020603050405020304" pitchFamily="18" charset="0"/>
              <a:cs typeface="Times New Roman" panose="02020603050405020304" pitchFamily="18" charset="0"/>
            </a:endParaRPr>
          </a:p>
          <a:p>
            <a:pPr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Sandy Soil is light, warm, dry and tends to be acidic and low in nutrients.</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Sandy soils are</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often known as light soils due to their high proportion of sand and little clay. These soils have quick water drainage and are easy to work with.</a:t>
            </a:r>
            <a:r>
              <a:rPr lang="en-US" sz="1600" spc="1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They are quicker to warm up</a:t>
            </a:r>
            <a:r>
              <a:rPr lang="en-US" sz="1600" spc="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 spring than clay soils but tend to dry out in summer </a:t>
            </a:r>
          </a:p>
          <a:p>
            <a:pPr algn="just"/>
            <a:endParaRPr lang="en-US" sz="1600" b="1"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600" b="1" dirty="0">
                <a:latin typeface="Times New Roman" panose="02020603050405020304" pitchFamily="18" charset="0"/>
                <a:ea typeface="Calibri" panose="020F0502020204030204" pitchFamily="34" charset="0"/>
                <a:cs typeface="Times New Roman" panose="02020603050405020304" pitchFamily="18" charset="0"/>
              </a:rPr>
              <a:t>LOAM SOIL:</a:t>
            </a:r>
          </a:p>
          <a:p>
            <a:pPr algn="just"/>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Loam</a:t>
            </a:r>
            <a:r>
              <a:rPr lang="en-US" sz="1600" spc="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soil</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is</a:t>
            </a:r>
            <a:r>
              <a:rPr lang="en-US" sz="1600" spc="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mixture</a:t>
            </a:r>
            <a:r>
              <a:rPr lang="en-US" sz="1600" spc="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1600" spc="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sand,</a:t>
            </a:r>
            <a:r>
              <a:rPr lang="en-US" sz="1600" spc="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silt</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1600" spc="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clay</a:t>
            </a:r>
            <a:r>
              <a:rPr lang="en-US" sz="1600" spc="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that</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are</a:t>
            </a:r>
            <a:r>
              <a:rPr lang="en-US" sz="1600" spc="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combined</a:t>
            </a:r>
            <a:r>
              <a:rPr lang="en-US" sz="1600" spc="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avoid</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negative</a:t>
            </a:r>
            <a:r>
              <a:rPr lang="en-US" sz="1600" spc="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effects of each type. These soils are fertile, easy to work with and provide good drainage.</a:t>
            </a:r>
            <a:r>
              <a:rPr lang="en-US" sz="1600" spc="1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Depending on their predominant composition they can be either sandy or clay loam.</a:t>
            </a:r>
            <a:endParaRPr lang="en-US" sz="1600" spc="145"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1600" b="1" spc="145"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US" sz="1600" b="1" spc="145" dirty="0">
                <a:latin typeface="Times New Roman" panose="02020603050405020304" pitchFamily="18" charset="0"/>
                <a:ea typeface="Calibri" panose="020F0502020204030204" pitchFamily="34" charset="0"/>
                <a:cs typeface="Times New Roman" panose="02020603050405020304" pitchFamily="18" charset="0"/>
              </a:rPr>
              <a:t>SILT SOIL:</a:t>
            </a:r>
          </a:p>
          <a:p>
            <a:pPr algn="just"/>
            <a:endParaRPr lang="en-US" sz="1600" b="1" spc="145"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Silt Soil is a light and moisture retentive soil type with a high fertility rating.</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As silt soils compromise</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medium</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sized</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particles</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they</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are</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well</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drained</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hold</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moisture</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well. As</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particles are</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fine,</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they</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can</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be</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easily</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compacted</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are</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prone</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washing</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away</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with</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rain. By</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adding</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organic matter,</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silt</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particles</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can</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be</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bound</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into</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more</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stable</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clumps.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2924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93"/>
            <a:ext cx="8229600" cy="1039091"/>
          </a:xfrm>
        </p:spPr>
        <p:txBody>
          <a:bodyPr>
            <a:normAutofit/>
          </a:bodyPr>
          <a:lstStyle/>
          <a:p>
            <a:r>
              <a:rPr lang="en-IN" sz="2400" b="1" dirty="0">
                <a:latin typeface="Times New Roman" pitchFamily="18" charset="0"/>
                <a:cs typeface="Times New Roman" pitchFamily="18" charset="0"/>
              </a:rPr>
              <a:t>OBJECTIVES</a:t>
            </a:r>
          </a:p>
        </p:txBody>
      </p:sp>
      <p:sp>
        <p:nvSpPr>
          <p:cNvPr id="3" name="Content Placeholder 2"/>
          <p:cNvSpPr>
            <a:spLocks noGrp="1"/>
          </p:cNvSpPr>
          <p:nvPr>
            <p:ph idx="1"/>
          </p:nvPr>
        </p:nvSpPr>
        <p:spPr>
          <a:xfrm>
            <a:off x="457200" y="661246"/>
            <a:ext cx="8026146" cy="5976664"/>
          </a:xfrm>
        </p:spPr>
        <p:txBody>
          <a:bodyPr>
            <a:noAutofit/>
          </a:bodyPr>
          <a:lstStyle/>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sz="1600" b="1" i="0" dirty="0">
                <a:effectLst/>
                <a:latin typeface="Times New Roman" panose="02020603050405020304" pitchFamily="18" charset="0"/>
                <a:cs typeface="Times New Roman" pitchFamily="18" charset="0"/>
              </a:rPr>
              <a:t>AIM OF THE PROJECT:</a:t>
            </a:r>
            <a:endParaRPr lang="en-US" sz="1600" i="0" dirty="0">
              <a:solidFill>
                <a:srgbClr val="D1D5DB"/>
              </a:solidFill>
              <a:effectLst/>
              <a:latin typeface="Söhne"/>
            </a:endParaRPr>
          </a:p>
          <a:p>
            <a:pPr algn="just"/>
            <a:r>
              <a:rPr lang="en-US" sz="1600" dirty="0">
                <a:effectLst/>
                <a:latin typeface="Times New Roman" panose="02020603050405020304" pitchFamily="18" charset="0"/>
                <a:cs typeface="Times New Roman" panose="02020603050405020304" pitchFamily="18" charset="0"/>
              </a:rPr>
              <a:t>The aim of this project is to create a new way to measure how wet the soil is from a distance. We create awareness on special material that can absorb certain kinds of waves that are used for this purpose very well. This project will help farmers to detect the soil </a:t>
            </a:r>
            <a:r>
              <a:rPr lang="en-US" sz="1600" dirty="0">
                <a:latin typeface="Times New Roman" panose="02020603050405020304" pitchFamily="18" charset="0"/>
                <a:cs typeface="Times New Roman" panose="02020603050405020304" pitchFamily="18" charset="0"/>
              </a:rPr>
              <a:t>moisture</a:t>
            </a:r>
            <a:r>
              <a:rPr lang="en-US" sz="1600" dirty="0">
                <a:effectLst/>
                <a:latin typeface="Times New Roman" panose="02020603050405020304" pitchFamily="18" charset="0"/>
                <a:cs typeface="Times New Roman" panose="02020603050405020304" pitchFamily="18" charset="0"/>
              </a:rPr>
              <a:t>.</a:t>
            </a:r>
          </a:p>
          <a:p>
            <a:pPr marL="0" indent="0" algn="just">
              <a:buNone/>
            </a:pPr>
            <a:endParaRPr lang="en-IN" sz="1600" dirty="0">
              <a:latin typeface="Times New Roman" panose="02020603050405020304" pitchFamily="18" charset="0"/>
              <a:cs typeface="Times New Roman" pitchFamily="18" charset="0"/>
            </a:endParaRPr>
          </a:p>
          <a:p>
            <a:pPr marL="0" indent="0" algn="just">
              <a:buNone/>
            </a:pPr>
            <a:r>
              <a:rPr lang="en-US" sz="1600" b="1" dirty="0">
                <a:latin typeface="Times New Roman" panose="02020603050405020304" pitchFamily="18" charset="0"/>
                <a:cs typeface="Times New Roman" panose="02020603050405020304" pitchFamily="18" charset="0"/>
              </a:rPr>
              <a:t>SCOPE OF THE PROJECT:</a:t>
            </a:r>
          </a:p>
          <a:p>
            <a:pPr algn="just"/>
            <a:r>
              <a:rPr lang="en-US" sz="1600" b="0" i="0" dirty="0">
                <a:effectLst/>
                <a:latin typeface="Times New Roman" panose="02020603050405020304" pitchFamily="18" charset="0"/>
                <a:cs typeface="Times New Roman" panose="02020603050405020304" pitchFamily="18" charset="0"/>
              </a:rPr>
              <a:t>The scope of this project is broad and has the potential to create lasting positive effects by addressing real-world challenges related to soil moisture monitoring. </a:t>
            </a:r>
          </a:p>
          <a:p>
            <a:pPr algn="just"/>
            <a:r>
              <a:rPr lang="en-US" sz="1600" b="0" i="0" dirty="0">
                <a:effectLst/>
                <a:latin typeface="Times New Roman" panose="02020603050405020304" pitchFamily="18" charset="0"/>
                <a:cs typeface="Times New Roman" panose="02020603050405020304" pitchFamily="18" charset="0"/>
              </a:rPr>
              <a:t>This is quite promising and can have a significant impact in various domains. The </a:t>
            </a:r>
            <a:r>
              <a:rPr lang="en-US" sz="1600" b="0" i="0" dirty="0" err="1">
                <a:effectLst/>
                <a:latin typeface="Times New Roman" panose="02020603050405020304" pitchFamily="18" charset="0"/>
                <a:cs typeface="Times New Roman" panose="02020603050405020304" pitchFamily="18" charset="0"/>
              </a:rPr>
              <a:t>datas</a:t>
            </a:r>
            <a:r>
              <a:rPr lang="en-US" sz="1600" b="0" i="0" dirty="0">
                <a:effectLst/>
                <a:latin typeface="Times New Roman" panose="02020603050405020304" pitchFamily="18" charset="0"/>
                <a:cs typeface="Times New Roman" panose="02020603050405020304" pitchFamily="18" charset="0"/>
              </a:rPr>
              <a:t> can also be linked with IoT module to give notifications and warnings to the farmers about soil temperature and to predict the future water level in the soil.</a:t>
            </a:r>
          </a:p>
          <a:p>
            <a:pPr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Modern</a:t>
            </a:r>
            <a:r>
              <a:rPr lang="en-US" sz="1600" spc="10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technologies</a:t>
            </a:r>
            <a:r>
              <a:rPr lang="en-US" sz="1600" spc="10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like</a:t>
            </a:r>
            <a:r>
              <a:rPr lang="en-US" sz="1600" spc="10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WiFi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600" spc="1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Bluetooth,</a:t>
            </a:r>
            <a:r>
              <a:rPr lang="en-US" sz="1600" spc="1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1600" spc="10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AI</a:t>
            </a:r>
            <a:r>
              <a:rPr lang="en-US" sz="1600" spc="10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are</a:t>
            </a:r>
            <a:r>
              <a:rPr lang="en-US" sz="1600" spc="10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used</a:t>
            </a:r>
            <a:r>
              <a:rPr lang="en-US" sz="1600" spc="10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by</a:t>
            </a:r>
            <a:r>
              <a:rPr lang="en-US" sz="1600" spc="10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IoT</a:t>
            </a:r>
            <a:r>
              <a:rPr lang="en-US" sz="1600" spc="10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networks.</a:t>
            </a:r>
            <a:r>
              <a:rPr lang="en-US" sz="1600" spc="37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Because of</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its</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streamlined</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hardware,</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which</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includes</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inexpensive</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microcontrollers,</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low-cost</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computing</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units, and</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wireless</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sensors,</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demand</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for</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IoT</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is</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increasing</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every</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day.</a:t>
            </a:r>
            <a:r>
              <a:rPr lang="en-US" sz="1600" spc="1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Another</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important</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consideration is</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choice</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IoT</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cloud</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platform</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for</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system’s</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development.</a:t>
            </a:r>
            <a:r>
              <a:rPr lang="en-US" sz="1600" spc="115"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1600" b="1" dirty="0">
              <a:latin typeface="Times New Roman" panose="02020603050405020304" pitchFamily="18" charset="0"/>
              <a:cs typeface="Times New Roman" panose="02020603050405020304" pitchFamily="18" charset="0"/>
            </a:endParaRPr>
          </a:p>
          <a:p>
            <a:pPr marL="0" indent="0" algn="just">
              <a:buNone/>
            </a:pPr>
            <a:endParaRPr lang="en-US" b="1"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itchFamily="18" charset="0"/>
              <a:cs typeface="Times New Roman" pitchFamily="18" charset="0"/>
            </a:endParaRPr>
          </a:p>
          <a:p>
            <a:pPr marL="0" indent="0">
              <a:buNone/>
            </a:pPr>
            <a:endParaRPr lang="en-IN" dirty="0">
              <a:latin typeface="Times New Roman" pitchFamily="18" charset="0"/>
              <a:cs typeface="Times New Roman" pitchFamily="18" charset="0"/>
            </a:endParaRPr>
          </a:p>
          <a:p>
            <a:pPr marL="0" indent="0" algn="just">
              <a:buNone/>
            </a:pPr>
            <a:endParaRPr lang="en-IN" dirty="0">
              <a:latin typeface="Times New Roman" pitchFamily="18" charset="0"/>
              <a:cs typeface="Times New Roman" pitchFamily="18" charset="0"/>
            </a:endParaRPr>
          </a:p>
        </p:txBody>
      </p:sp>
      <p:sp>
        <p:nvSpPr>
          <p:cNvPr id="6" name="Date Placeholder 5">
            <a:extLst>
              <a:ext uri="{FF2B5EF4-FFF2-40B4-BE49-F238E27FC236}">
                <a16:creationId xmlns:a16="http://schemas.microsoft.com/office/drawing/2014/main" id="{973C4727-3B27-4A6E-80DF-F9AE31EE8128}"/>
              </a:ext>
            </a:extLst>
          </p:cNvPr>
          <p:cNvSpPr>
            <a:spLocks noGrp="1"/>
          </p:cNvSpPr>
          <p:nvPr>
            <p:ph type="dt" sz="half" idx="10"/>
          </p:nvPr>
        </p:nvSpPr>
        <p:spPr/>
        <p:txBody>
          <a:bodyPr/>
          <a:lstStyle/>
          <a:p>
            <a:fld id="{9BEE4593-0D8E-4444-A56B-222217CE2EFB}" type="datetime1">
              <a:rPr lang="en-IN" smtClean="0"/>
              <a:pPr/>
              <a:t>08-11-2023</a:t>
            </a:fld>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pPr/>
              <a:t>6</a:t>
            </a:fld>
            <a:endParaRPr lang="en-IN" dirty="0"/>
          </a:p>
        </p:txBody>
      </p:sp>
      <p:sp>
        <p:nvSpPr>
          <p:cNvPr id="7" name="Footer Placeholder 2">
            <a:extLst>
              <a:ext uri="{FF2B5EF4-FFF2-40B4-BE49-F238E27FC236}">
                <a16:creationId xmlns:a16="http://schemas.microsoft.com/office/drawing/2014/main" id="{69B93914-0C82-4A5B-9835-B0D18B34098C}"/>
              </a:ext>
            </a:extLst>
          </p:cNvPr>
          <p:cNvSpPr>
            <a:spLocks noGrp="1"/>
          </p:cNvSpPr>
          <p:nvPr>
            <p:ph type="ftr" sz="quarter" idx="11"/>
          </p:nvPr>
        </p:nvSpPr>
        <p:spPr>
          <a:xfrm>
            <a:off x="685800" y="6272785"/>
            <a:ext cx="5632140" cy="365125"/>
          </a:xfrm>
        </p:spPr>
        <p:txBody>
          <a:bodyPr/>
          <a:lstStyle/>
          <a:p>
            <a:r>
              <a:rPr lang="en-IN" dirty="0"/>
              <a:t>BATCH NO:44        DEPARTMENT ELECTRONICS AND COMMUNICATION ENGINEERING</a:t>
            </a:r>
          </a:p>
        </p:txBody>
      </p:sp>
    </p:spTree>
    <p:extLst>
      <p:ext uri="{BB962C8B-B14F-4D97-AF65-F5344CB8AC3E}">
        <p14:creationId xmlns:p14="http://schemas.microsoft.com/office/powerpoint/2010/main" val="3008548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0252"/>
            <a:ext cx="8229600" cy="1039091"/>
          </a:xfrm>
        </p:spPr>
        <p:txBody>
          <a:bodyPr>
            <a:normAutofit/>
          </a:bodyPr>
          <a:lstStyle/>
          <a:p>
            <a:r>
              <a:rPr lang="en-US" sz="2000" b="1" dirty="0">
                <a:latin typeface="Times New Roman" panose="02020603050405020304" pitchFamily="18" charset="0"/>
                <a:cs typeface="Times New Roman" panose="02020603050405020304" pitchFamily="18" charset="0"/>
              </a:rPr>
              <a:t>INTRODUCTION ABOUT VILLAGE</a:t>
            </a:r>
            <a:endParaRPr lang="en-IN" sz="2000" b="1" dirty="0">
              <a:latin typeface="Times New Roman" pitchFamily="18" charset="0"/>
              <a:cs typeface="Times New Roman" pitchFamily="18" charset="0"/>
            </a:endParaRPr>
          </a:p>
        </p:txBody>
      </p:sp>
      <p:sp>
        <p:nvSpPr>
          <p:cNvPr id="3" name="Content Placeholder 2"/>
          <p:cNvSpPr>
            <a:spLocks noGrp="1"/>
          </p:cNvSpPr>
          <p:nvPr>
            <p:ph idx="1"/>
          </p:nvPr>
        </p:nvSpPr>
        <p:spPr>
          <a:xfrm>
            <a:off x="407164" y="1415072"/>
            <a:ext cx="5436350" cy="5159660"/>
          </a:xfrm>
        </p:spPr>
        <p:txBody>
          <a:bodyPr>
            <a:noAutofit/>
          </a:bodyPr>
          <a:lstStyle/>
          <a:p>
            <a:pPr marL="0" indent="0">
              <a:buNone/>
            </a:pPr>
            <a:endParaRPr lang="en-IN" dirty="0">
              <a:latin typeface="Times New Roman" pitchFamily="18" charset="0"/>
              <a:cs typeface="Times New Roman" pitchFamily="18" charset="0"/>
            </a:endParaRPr>
          </a:p>
          <a:p>
            <a:pPr algn="just"/>
            <a:r>
              <a:rPr lang="en-IN" sz="1600" dirty="0" err="1">
                <a:latin typeface="Times New Roman" pitchFamily="18" charset="0"/>
                <a:cs typeface="Times New Roman" pitchFamily="18" charset="0"/>
              </a:rPr>
              <a:t>Bhimadole</a:t>
            </a:r>
            <a:r>
              <a:rPr lang="en-IN" sz="1600" dirty="0">
                <a:latin typeface="Times New Roman" pitchFamily="18" charset="0"/>
                <a:cs typeface="Times New Roman" pitchFamily="18" charset="0"/>
              </a:rPr>
              <a:t> is a village located in </a:t>
            </a:r>
            <a:r>
              <a:rPr lang="en-IN" sz="1600" dirty="0" err="1">
                <a:latin typeface="Times New Roman" pitchFamily="18" charset="0"/>
                <a:cs typeface="Times New Roman" pitchFamily="18" charset="0"/>
              </a:rPr>
              <a:t>Eluru</a:t>
            </a:r>
            <a:r>
              <a:rPr lang="en-IN" sz="1600" dirty="0">
                <a:latin typeface="Times New Roman" pitchFamily="18" charset="0"/>
                <a:cs typeface="Times New Roman" pitchFamily="18" charset="0"/>
              </a:rPr>
              <a:t> District of Andhra Pradesh, India. Which is popularly known as West Godavari.</a:t>
            </a:r>
          </a:p>
          <a:p>
            <a:pPr algn="just"/>
            <a:r>
              <a:rPr lang="en-IN" sz="1600" dirty="0">
                <a:latin typeface="Times New Roman" pitchFamily="18" charset="0"/>
                <a:cs typeface="Times New Roman" pitchFamily="18" charset="0"/>
              </a:rPr>
              <a:t> </a:t>
            </a:r>
            <a:r>
              <a:rPr lang="en-US" sz="1600" b="0" i="0" dirty="0">
                <a:effectLst/>
                <a:latin typeface="Times New Roman" panose="02020603050405020304" pitchFamily="18" charset="0"/>
                <a:cs typeface="Times New Roman" panose="02020603050405020304" pitchFamily="18" charset="0"/>
              </a:rPr>
              <a:t>Our village is a quintessential example of the close relationship between humans and the land. With a rich agricultural heritage that spans generations, farming is not just a way of life here; it's the soul of our community.</a:t>
            </a:r>
          </a:p>
          <a:p>
            <a:pPr algn="just"/>
            <a:r>
              <a:rPr lang="en-US" sz="1600" dirty="0">
                <a:latin typeface="Times New Roman" panose="02020603050405020304" pitchFamily="18" charset="0"/>
                <a:cs typeface="Times New Roman" panose="02020603050405020304" pitchFamily="18" charset="0"/>
              </a:rPr>
              <a:t>The village has a population of about 65,114 people.</a:t>
            </a:r>
          </a:p>
          <a:p>
            <a:pPr algn="just"/>
            <a:r>
              <a:rPr lang="en-US" sz="1600" dirty="0">
                <a:latin typeface="Times New Roman" panose="02020603050405020304" pitchFamily="18" charset="0"/>
                <a:cs typeface="Times New Roman" panose="02020603050405020304" pitchFamily="18" charset="0"/>
              </a:rPr>
              <a:t>The main occupation of the villagers is farming.</a:t>
            </a:r>
          </a:p>
          <a:p>
            <a:pPr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These rural communities are often characterized by a strong agrarian economy and are essential</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for</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cultivation</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crops</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raising</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livestock.</a:t>
            </a:r>
            <a:r>
              <a:rPr lang="en-US" sz="1800" spc="155" dirty="0">
                <a:effectLst/>
                <a:latin typeface="Calibri" panose="020F0502020204030204" pitchFamily="34" charset="0"/>
                <a:ea typeface="Calibri" panose="020F0502020204030204" pitchFamily="34" charset="0"/>
              </a:rPr>
              <a:t> </a:t>
            </a:r>
          </a:p>
          <a:p>
            <a:pPr algn="just"/>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Villagers</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engage</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various</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agricultural activities,</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including</a:t>
            </a:r>
            <a:r>
              <a:rPr lang="en-US" sz="1600" spc="19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crop</a:t>
            </a:r>
            <a:r>
              <a:rPr lang="en-US" sz="1600" spc="19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cultivation,</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animal</a:t>
            </a:r>
            <a:r>
              <a:rPr lang="en-US" sz="1600" spc="19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husbandry,</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1600" spc="19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agro</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-processing.</a:t>
            </a:r>
            <a:r>
              <a:rPr lang="en-US" sz="1600" spc="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b="0" i="0" dirty="0">
              <a:effectLst/>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973C4727-3B27-4A6E-80DF-F9AE31EE8128}"/>
              </a:ext>
            </a:extLst>
          </p:cNvPr>
          <p:cNvSpPr>
            <a:spLocks noGrp="1"/>
          </p:cNvSpPr>
          <p:nvPr>
            <p:ph type="dt" sz="half" idx="10"/>
          </p:nvPr>
        </p:nvSpPr>
        <p:spPr/>
        <p:txBody>
          <a:bodyPr/>
          <a:lstStyle/>
          <a:p>
            <a:fld id="{9BEE4593-0D8E-4444-A56B-222217CE2EFB}" type="datetime1">
              <a:rPr lang="en-IN" smtClean="0"/>
              <a:pPr/>
              <a:t>08-11-2023</a:t>
            </a:fld>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pPr/>
              <a:t>7</a:t>
            </a:fld>
            <a:endParaRPr lang="en-IN" dirty="0"/>
          </a:p>
        </p:txBody>
      </p:sp>
      <p:sp>
        <p:nvSpPr>
          <p:cNvPr id="7" name="Footer Placeholder 2">
            <a:extLst>
              <a:ext uri="{FF2B5EF4-FFF2-40B4-BE49-F238E27FC236}">
                <a16:creationId xmlns:a16="http://schemas.microsoft.com/office/drawing/2014/main" id="{69B93914-0C82-4A5B-9835-B0D18B34098C}"/>
              </a:ext>
            </a:extLst>
          </p:cNvPr>
          <p:cNvSpPr>
            <a:spLocks noGrp="1"/>
          </p:cNvSpPr>
          <p:nvPr>
            <p:ph type="ftr" sz="quarter" idx="11"/>
          </p:nvPr>
        </p:nvSpPr>
        <p:spPr>
          <a:xfrm>
            <a:off x="685800" y="6272785"/>
            <a:ext cx="5632140" cy="365125"/>
          </a:xfrm>
        </p:spPr>
        <p:txBody>
          <a:bodyPr/>
          <a:lstStyle/>
          <a:p>
            <a:r>
              <a:rPr lang="en-IN" dirty="0"/>
              <a:t>BATCH NO:44        DEPARTMENT ELECTRONICS AND COMMUNICATION ENGINEERING</a:t>
            </a:r>
          </a:p>
        </p:txBody>
      </p:sp>
      <p:pic>
        <p:nvPicPr>
          <p:cNvPr id="8" name="Picture 7">
            <a:extLst>
              <a:ext uri="{FF2B5EF4-FFF2-40B4-BE49-F238E27FC236}">
                <a16:creationId xmlns:a16="http://schemas.microsoft.com/office/drawing/2014/main" id="{917D96C0-8C74-2564-6B00-5EF92D83DA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6601" y="1648832"/>
            <a:ext cx="2694432" cy="2346070"/>
          </a:xfrm>
          <a:prstGeom prst="rect">
            <a:avLst/>
          </a:prstGeom>
        </p:spPr>
      </p:pic>
      <p:pic>
        <p:nvPicPr>
          <p:cNvPr id="9" name="Picture 8">
            <a:extLst>
              <a:ext uri="{FF2B5EF4-FFF2-40B4-BE49-F238E27FC236}">
                <a16:creationId xmlns:a16="http://schemas.microsoft.com/office/drawing/2014/main" id="{C7475577-AB93-9EB4-D049-3F210FB324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6601" y="4174391"/>
            <a:ext cx="2694432" cy="1918905"/>
          </a:xfrm>
          <a:prstGeom prst="rect">
            <a:avLst/>
          </a:prstGeom>
        </p:spPr>
      </p:pic>
    </p:spTree>
    <p:extLst>
      <p:ext uri="{BB962C8B-B14F-4D97-AF65-F5344CB8AC3E}">
        <p14:creationId xmlns:p14="http://schemas.microsoft.com/office/powerpoint/2010/main" val="3008548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735772-6945-4B1C-DCA1-73576BACFE66}"/>
              </a:ext>
            </a:extLst>
          </p:cNvPr>
          <p:cNvSpPr>
            <a:spLocks noGrp="1"/>
          </p:cNvSpPr>
          <p:nvPr>
            <p:ph type="dt" sz="half" idx="10"/>
          </p:nvPr>
        </p:nvSpPr>
        <p:spPr/>
        <p:txBody>
          <a:bodyPr/>
          <a:lstStyle/>
          <a:p>
            <a:fld id="{B51429E6-F48A-43E5-A67A-B601591398FA}" type="datetime1">
              <a:rPr lang="en-IN" smtClean="0"/>
              <a:pPr/>
              <a:t>08-11-2023</a:t>
            </a:fld>
            <a:endParaRPr lang="en-IN"/>
          </a:p>
        </p:txBody>
      </p:sp>
      <p:sp>
        <p:nvSpPr>
          <p:cNvPr id="3" name="Footer Placeholder 2">
            <a:extLst>
              <a:ext uri="{FF2B5EF4-FFF2-40B4-BE49-F238E27FC236}">
                <a16:creationId xmlns:a16="http://schemas.microsoft.com/office/drawing/2014/main" id="{8B49DCB2-A985-CFB8-5B75-D406E0FED4E8}"/>
              </a:ext>
            </a:extLst>
          </p:cNvPr>
          <p:cNvSpPr>
            <a:spLocks noGrp="1"/>
          </p:cNvSpPr>
          <p:nvPr>
            <p:ph type="ftr" sz="quarter" idx="11"/>
          </p:nvPr>
        </p:nvSpPr>
        <p:spPr/>
        <p:txBody>
          <a:bodyPr/>
          <a:lstStyle/>
          <a:p>
            <a:r>
              <a:rPr lang="en-IN" dirty="0"/>
              <a:t>BATCH NO:44       DEPARTMENT OF COMPUTER SCIENCE &amp; ENGINEERING</a:t>
            </a:r>
          </a:p>
        </p:txBody>
      </p:sp>
      <p:sp>
        <p:nvSpPr>
          <p:cNvPr id="4" name="Slide Number Placeholder 3">
            <a:extLst>
              <a:ext uri="{FF2B5EF4-FFF2-40B4-BE49-F238E27FC236}">
                <a16:creationId xmlns:a16="http://schemas.microsoft.com/office/drawing/2014/main" id="{8811DB21-4558-F429-0DF0-57EF570A8183}"/>
              </a:ext>
            </a:extLst>
          </p:cNvPr>
          <p:cNvSpPr>
            <a:spLocks noGrp="1"/>
          </p:cNvSpPr>
          <p:nvPr>
            <p:ph type="sldNum" sz="quarter" idx="12"/>
          </p:nvPr>
        </p:nvSpPr>
        <p:spPr/>
        <p:txBody>
          <a:bodyPr/>
          <a:lstStyle/>
          <a:p>
            <a:fld id="{FA00FD27-8DB0-4CB2-BD37-BEA95C6A1008}" type="slidenum">
              <a:rPr lang="en-IN" smtClean="0"/>
              <a:pPr/>
              <a:t>8</a:t>
            </a:fld>
            <a:endParaRPr lang="en-IN"/>
          </a:p>
        </p:txBody>
      </p:sp>
      <p:sp>
        <p:nvSpPr>
          <p:cNvPr id="5" name="TextBox 4">
            <a:extLst>
              <a:ext uri="{FF2B5EF4-FFF2-40B4-BE49-F238E27FC236}">
                <a16:creationId xmlns:a16="http://schemas.microsoft.com/office/drawing/2014/main" id="{BFE5D0EB-8370-205F-2DCE-82F47E9CF275}"/>
              </a:ext>
            </a:extLst>
          </p:cNvPr>
          <p:cNvSpPr txBox="1"/>
          <p:nvPr/>
        </p:nvSpPr>
        <p:spPr>
          <a:xfrm>
            <a:off x="484813" y="836712"/>
            <a:ext cx="2979470"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LITERATURE SURVEY</a:t>
            </a:r>
          </a:p>
        </p:txBody>
      </p:sp>
      <p:sp>
        <p:nvSpPr>
          <p:cNvPr id="6" name="TextBox 5">
            <a:extLst>
              <a:ext uri="{FF2B5EF4-FFF2-40B4-BE49-F238E27FC236}">
                <a16:creationId xmlns:a16="http://schemas.microsoft.com/office/drawing/2014/main" id="{007B6602-514A-A96F-3B62-2DCC661D58D6}"/>
              </a:ext>
            </a:extLst>
          </p:cNvPr>
          <p:cNvSpPr txBox="1"/>
          <p:nvPr/>
        </p:nvSpPr>
        <p:spPr>
          <a:xfrm>
            <a:off x="484813" y="1756393"/>
            <a:ext cx="8015802" cy="4278094"/>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Habib</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et</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al</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(2022)</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stated</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use</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Wi-Fi</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IoT</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server,</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suggested</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irrigation</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system that will be able to monitor the soil’s moisture, temperature, and air temperature as well as relay the information to the user in real-time.</a:t>
            </a:r>
            <a:r>
              <a:rPr lang="en-US" sz="1600" spc="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Compared to other previously proposed and produced irrigation systems,</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IoT-based</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irrigation</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system</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is</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superior.</a:t>
            </a:r>
            <a:r>
              <a:rPr lang="en-US" sz="16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This</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is</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due</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old,</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expensive,</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inefficient way</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which</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autonomous</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irrigation</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was</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previously</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implemented.</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As</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result,</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there</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was</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low</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profit margin</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production</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issues.</a:t>
            </a:r>
            <a:r>
              <a:rPr lang="en-US" sz="1600" spc="9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This</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study</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promotes</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creation</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automated</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irrigation</a:t>
            </a:r>
            <a:r>
              <a:rPr lang="en-US" sz="1600"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system for</a:t>
            </a:r>
            <a:r>
              <a:rPr lang="en-US" sz="1600"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agricultural</a:t>
            </a:r>
            <a:r>
              <a:rPr lang="en-US" sz="1600"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monitoring</a:t>
            </a:r>
            <a:r>
              <a:rPr lang="en-US" sz="1600"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through</a:t>
            </a:r>
            <a:r>
              <a:rPr lang="en-US" sz="1600"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IoT</a:t>
            </a:r>
            <a:r>
              <a:rPr lang="en-US" sz="1600"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connection.</a:t>
            </a:r>
            <a:r>
              <a:rPr lang="en-US" sz="1600" spc="30" dirty="0">
                <a:effectLst/>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gn="just">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implementation</a:t>
            </a:r>
            <a:r>
              <a:rPr lang="en-US" sz="1600" spc="-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model</a:t>
            </a:r>
            <a:r>
              <a:rPr lang="en-US" sz="1600" spc="-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has</a:t>
            </a:r>
            <a:r>
              <a:rPr lang="en-US" sz="1600"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potential</a:t>
            </a:r>
            <a:r>
              <a:rPr lang="en-US" sz="1600"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be more efficient, accurate, and responsive in a relatively short amount of time, the authors have been</a:t>
            </a:r>
            <a:r>
              <a:rPr lang="en-US" sz="1600" spc="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able</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confirm</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thanks</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this</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investigation.</a:t>
            </a:r>
            <a:r>
              <a:rPr lang="en-US" sz="1600" spc="1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proposed</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model</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is</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superior</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existing</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Internet</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of Things</a:t>
            </a:r>
            <a:r>
              <a:rPr lang="en-US" sz="16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models</a:t>
            </a:r>
            <a:r>
              <a:rPr lang="en-US" sz="16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because</a:t>
            </a:r>
            <a:r>
              <a:rPr lang="en-US" sz="16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16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benefits</a:t>
            </a:r>
            <a:r>
              <a:rPr lang="en-US" sz="16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it</a:t>
            </a:r>
            <a:r>
              <a:rPr lang="en-US" sz="16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provides</a:t>
            </a:r>
            <a:r>
              <a:rPr lang="en-US" sz="16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over</a:t>
            </a:r>
            <a:r>
              <a:rPr lang="en-US" sz="16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those</a:t>
            </a:r>
            <a:r>
              <a:rPr lang="en-US" sz="16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models.</a:t>
            </a:r>
            <a:r>
              <a:rPr lang="en-US" sz="1600" spc="8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For</a:t>
            </a:r>
            <a:r>
              <a:rPr lang="en-US" sz="16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example,</a:t>
            </a:r>
            <a:r>
              <a:rPr lang="en-US" sz="16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by</a:t>
            </a:r>
            <a:r>
              <a:rPr lang="en-US" sz="1600"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developing</a:t>
            </a:r>
            <a:r>
              <a:rPr lang="en-US" sz="16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 dashboard based on the HTTP protocol, users will be able to change parameters like moisture and water</a:t>
            </a:r>
            <a:r>
              <a:rPr lang="en-US" sz="1600" spc="1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flow</a:t>
            </a:r>
            <a:r>
              <a:rPr lang="en-US" sz="1600" spc="1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rates</a:t>
            </a:r>
            <a:r>
              <a:rPr lang="en-US" sz="1600" spc="1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through</a:t>
            </a:r>
            <a:r>
              <a:rPr lang="en-US" sz="1600" spc="1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IoT</a:t>
            </a:r>
            <a:r>
              <a:rPr lang="en-US" sz="1600" spc="1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devices</a:t>
            </a:r>
            <a:r>
              <a:rPr lang="en-US" sz="1600" spc="1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1600" spc="1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turn</a:t>
            </a:r>
            <a:r>
              <a:rPr lang="en-US" sz="1600" spc="1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on</a:t>
            </a:r>
            <a:r>
              <a:rPr lang="en-US" sz="1600" spc="1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1600" spc="1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off</a:t>
            </a:r>
            <a:r>
              <a:rPr lang="en-US" sz="1600" spc="1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water</a:t>
            </a:r>
            <a:r>
              <a:rPr lang="en-US" sz="1600" spc="1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pumps. In</a:t>
            </a:r>
            <a:r>
              <a:rPr lang="en-US" sz="1600" spc="1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1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future,</a:t>
            </a:r>
            <a:r>
              <a:rPr lang="en-US" sz="1600" spc="1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it</a:t>
            </a:r>
            <a:r>
              <a:rPr lang="en-US" sz="1600" spc="1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may</a:t>
            </a:r>
            <a:r>
              <a:rPr lang="en-US" sz="1600" spc="1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be</a:t>
            </a:r>
            <a:r>
              <a:rPr lang="en-US" sz="1600" spc="1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possible to integrate sensor grids to determine critical factors like pH, CEC, SAR, organic soil components, and</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other</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characteristics.</a:t>
            </a:r>
            <a:r>
              <a:rPr lang="en-US" sz="1600" spc="7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paper</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is</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created</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using</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algorithm</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support</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title</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critical analysis</a:t>
            </a:r>
            <a:r>
              <a:rPr lang="en-US" sz="16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16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recent</a:t>
            </a:r>
            <a:r>
              <a:rPr lang="en-US" sz="16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literature.</a:t>
            </a:r>
            <a:r>
              <a:rPr lang="en-US" sz="1600" spc="145"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p>
        </p:txBody>
      </p:sp>
    </p:spTree>
    <p:extLst>
      <p:ext uri="{BB962C8B-B14F-4D97-AF65-F5344CB8AC3E}">
        <p14:creationId xmlns:p14="http://schemas.microsoft.com/office/powerpoint/2010/main" val="2348256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1530F7-9E27-088F-08E4-F52C09BE3449}"/>
              </a:ext>
            </a:extLst>
          </p:cNvPr>
          <p:cNvSpPr>
            <a:spLocks noGrp="1"/>
          </p:cNvSpPr>
          <p:nvPr>
            <p:ph type="dt" sz="half" idx="10"/>
          </p:nvPr>
        </p:nvSpPr>
        <p:spPr/>
        <p:txBody>
          <a:bodyPr/>
          <a:lstStyle/>
          <a:p>
            <a:fld id="{B51429E6-F48A-43E5-A67A-B601591398FA}" type="datetime1">
              <a:rPr lang="en-IN" smtClean="0"/>
              <a:pPr/>
              <a:t>08-11-2023</a:t>
            </a:fld>
            <a:endParaRPr lang="en-IN"/>
          </a:p>
        </p:txBody>
      </p:sp>
      <p:sp>
        <p:nvSpPr>
          <p:cNvPr id="3" name="Footer Placeholder 2">
            <a:extLst>
              <a:ext uri="{FF2B5EF4-FFF2-40B4-BE49-F238E27FC236}">
                <a16:creationId xmlns:a16="http://schemas.microsoft.com/office/drawing/2014/main" id="{451BF7C4-A6DA-5F8B-076F-6A2BD9DAC437}"/>
              </a:ext>
            </a:extLst>
          </p:cNvPr>
          <p:cNvSpPr>
            <a:spLocks noGrp="1"/>
          </p:cNvSpPr>
          <p:nvPr>
            <p:ph type="ftr" sz="quarter" idx="11"/>
          </p:nvPr>
        </p:nvSpPr>
        <p:spPr/>
        <p:txBody>
          <a:bodyPr/>
          <a:lstStyle/>
          <a:p>
            <a:r>
              <a:rPr lang="en-IN" dirty="0"/>
              <a:t>BATCH NO:44        DEPARTMENT OF COMPUTER SCIENCE &amp; ENGINEERING</a:t>
            </a:r>
          </a:p>
        </p:txBody>
      </p:sp>
      <p:sp>
        <p:nvSpPr>
          <p:cNvPr id="4" name="Slide Number Placeholder 3">
            <a:extLst>
              <a:ext uri="{FF2B5EF4-FFF2-40B4-BE49-F238E27FC236}">
                <a16:creationId xmlns:a16="http://schemas.microsoft.com/office/drawing/2014/main" id="{FA19BB54-0152-70B0-FF8D-4D39E548BB96}"/>
              </a:ext>
            </a:extLst>
          </p:cNvPr>
          <p:cNvSpPr>
            <a:spLocks noGrp="1"/>
          </p:cNvSpPr>
          <p:nvPr>
            <p:ph type="sldNum" sz="quarter" idx="12"/>
          </p:nvPr>
        </p:nvSpPr>
        <p:spPr/>
        <p:txBody>
          <a:bodyPr/>
          <a:lstStyle/>
          <a:p>
            <a:fld id="{FA00FD27-8DB0-4CB2-BD37-BEA95C6A1008}" type="slidenum">
              <a:rPr lang="en-IN" smtClean="0"/>
              <a:pPr/>
              <a:t>9</a:t>
            </a:fld>
            <a:endParaRPr lang="en-IN"/>
          </a:p>
        </p:txBody>
      </p:sp>
      <p:sp>
        <p:nvSpPr>
          <p:cNvPr id="5" name="TextBox 4">
            <a:extLst>
              <a:ext uri="{FF2B5EF4-FFF2-40B4-BE49-F238E27FC236}">
                <a16:creationId xmlns:a16="http://schemas.microsoft.com/office/drawing/2014/main" id="{92619015-101A-291F-EE92-441267889C8D}"/>
              </a:ext>
            </a:extLst>
          </p:cNvPr>
          <p:cNvSpPr txBox="1"/>
          <p:nvPr/>
        </p:nvSpPr>
        <p:spPr>
          <a:xfrm>
            <a:off x="337409" y="1628800"/>
            <a:ext cx="8634714" cy="4364080"/>
          </a:xfrm>
          <a:prstGeom prst="rect">
            <a:avLst/>
          </a:prstGeom>
          <a:noFill/>
        </p:spPr>
        <p:txBody>
          <a:bodyPr wrap="square" rtlCol="0">
            <a:spAutoFit/>
          </a:bodyPr>
          <a:lstStyle/>
          <a:p>
            <a:pPr marL="478790" marR="514350" indent="-285750" algn="just">
              <a:lnSpc>
                <a:spcPct val="146000"/>
              </a:lnSpc>
              <a:spcAft>
                <a:spcPts val="0"/>
              </a:spcAft>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Sharma</a:t>
            </a:r>
            <a:r>
              <a:rPr lang="en-US" sz="1600" spc="1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et</a:t>
            </a:r>
            <a:r>
              <a:rPr lang="en-US" sz="1600" spc="1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al</a:t>
            </a:r>
            <a:r>
              <a:rPr lang="en-US" sz="1600" spc="1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(2021)</a:t>
            </a:r>
            <a:r>
              <a:rPr lang="en-US" sz="1600" spc="1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stated</a:t>
            </a:r>
            <a:r>
              <a:rPr lang="en-US" sz="1600" spc="1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precision</a:t>
            </a:r>
            <a:r>
              <a:rPr lang="en-US" sz="1600" spc="1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agriculture</a:t>
            </a:r>
            <a:r>
              <a:rPr lang="en-US" sz="1600" spc="1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utilizes</a:t>
            </a:r>
            <a:r>
              <a:rPr lang="en-US" sz="1600" spc="1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advanced</a:t>
            </a:r>
            <a:r>
              <a:rPr lang="en-US" sz="1600" spc="1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technology</a:t>
            </a:r>
            <a:r>
              <a:rPr lang="en-US" sz="1600" spc="1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spc="1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assist</a:t>
            </a:r>
            <a:r>
              <a:rPr lang="en-US" sz="1600" spc="1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farmers in</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obtaining</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optimal</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results</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with</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minimal</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input.</a:t>
            </a:r>
            <a:r>
              <a:rPr lang="en-US" sz="1600" spc="8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This</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technology</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includes</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smart</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sensors,</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actuators, </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satellite</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imagery, robotics, and</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drones</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equipped</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with</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Internet</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Things</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(IoT)</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capabilities.</a:t>
            </a:r>
            <a:r>
              <a:rPr lang="en-US" sz="1600" spc="1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By</a:t>
            </a:r>
            <a:r>
              <a:rPr lang="en-US" sz="16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spc="-10" dirty="0">
                <a:effectLst/>
                <a:latin typeface="Times New Roman" panose="02020603050405020304" pitchFamily="18" charset="0"/>
                <a:ea typeface="Calibri" panose="020F0502020204030204" pitchFamily="34" charset="0"/>
                <a:cs typeface="Times New Roman" panose="02020603050405020304" pitchFamily="18" charset="0"/>
              </a:rPr>
              <a:t>collect-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ing</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real-time data, these tools enable farmers to make informed decisions without the need for human intervention.</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Artificial</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intelligence</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(AI)</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plays</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vital</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role</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precision</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agriculture,</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helping</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automate intelligent</a:t>
            </a:r>
            <a:r>
              <a:rPr lang="en-US" sz="1600"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behavior</a:t>
            </a:r>
            <a:r>
              <a:rPr lang="en-US" sz="1600"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1600"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benefitting</a:t>
            </a:r>
            <a:r>
              <a:rPr lang="en-US" sz="1600"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numerous</a:t>
            </a:r>
            <a:r>
              <a:rPr lang="en-US" sz="1600"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aspects</a:t>
            </a:r>
            <a:r>
              <a:rPr lang="en-US" sz="1600"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1600"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daily</a:t>
            </a:r>
            <a:r>
              <a:rPr lang="en-US" sz="1600"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life.</a:t>
            </a:r>
            <a:r>
              <a:rPr lang="en-US" sz="1600" spc="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a:t>
            </a:r>
            <a:r>
              <a:rPr lang="en-US" sz="1600"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recent</a:t>
            </a:r>
            <a:r>
              <a:rPr lang="en-US" sz="1600"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research,</a:t>
            </a:r>
            <a:r>
              <a:rPr lang="en-US" sz="1600" spc="-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authors</a:t>
            </a:r>
            <a:r>
              <a:rPr lang="en-US" sz="1600" spc="-5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have explored</a:t>
            </a:r>
            <a:r>
              <a:rPr lang="en-US" sz="16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applications</a:t>
            </a:r>
            <a:r>
              <a:rPr lang="en-US" sz="16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16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machine</a:t>
            </a:r>
            <a:r>
              <a:rPr lang="en-US" sz="16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learning</a:t>
            </a:r>
            <a:r>
              <a:rPr lang="en-US" sz="16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(ML)</a:t>
            </a:r>
            <a:r>
              <a:rPr lang="en-US" sz="16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a:t>
            </a:r>
            <a:r>
              <a:rPr lang="en-US" sz="16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precision</a:t>
            </a:r>
            <a:r>
              <a:rPr lang="en-US" sz="16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agriculture.</a:t>
            </a:r>
            <a:r>
              <a:rPr lang="en-US" sz="1600" spc="1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Regression</a:t>
            </a:r>
            <a:r>
              <a:rPr lang="en-US" sz="16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algorithms serve</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as</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foundation</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for</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predicting</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soil</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characteristics,</a:t>
            </a:r>
            <a:r>
              <a:rPr lang="en-US" sz="16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weather</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patterns,</a:t>
            </a:r>
            <a:r>
              <a:rPr lang="en-US" sz="16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crop</a:t>
            </a:r>
            <a:r>
              <a:rPr lang="en-US" sz="1600"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yields.</a:t>
            </a:r>
            <a:r>
              <a:rPr lang="en-US" sz="1600" spc="1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Deep learning (DL) algorithms such as Convolutional Neural Networks (CNN) and ML classification tech-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niques</a:t>
            </a:r>
            <a:r>
              <a:rPr lang="en-US" sz="16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such</a:t>
            </a:r>
            <a:r>
              <a:rPr lang="en-US" sz="16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as</a:t>
            </a:r>
            <a:r>
              <a:rPr lang="en-US" sz="16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Support</a:t>
            </a:r>
            <a:r>
              <a:rPr lang="en-US" sz="16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Vector</a:t>
            </a:r>
            <a:r>
              <a:rPr lang="en-US" sz="16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Machines</a:t>
            </a:r>
            <a:r>
              <a:rPr lang="en-US" sz="16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(SVM),</a:t>
            </a:r>
            <a:r>
              <a:rPr lang="en-US" sz="16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Decision</a:t>
            </a:r>
            <a:r>
              <a:rPr lang="en-US" sz="16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Trees,</a:t>
            </a:r>
            <a:r>
              <a:rPr lang="en-US" sz="16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16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Random</a:t>
            </a:r>
            <a:r>
              <a:rPr lang="en-US" sz="16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Forests</a:t>
            </a:r>
            <a:r>
              <a:rPr lang="en-US" sz="16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are</a:t>
            </a:r>
            <a:r>
              <a:rPr lang="en-US" sz="16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utilized</a:t>
            </a:r>
            <a:r>
              <a:rPr lang="en-US" sz="1600"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identify</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plant</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diseases</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a:t>
            </a:r>
            <a:r>
              <a:rPr lang="en-US" sz="16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weeds.</a:t>
            </a:r>
            <a:r>
              <a:rPr lang="en-US" sz="1600" spc="-65"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60690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Wood Type</Template>
  <TotalTime>1713</TotalTime>
  <Words>2981</Words>
  <Application>Microsoft Office PowerPoint</Application>
  <PresentationFormat>On-screen Show (4:3)</PresentationFormat>
  <Paragraphs>235</Paragraphs>
  <Slides>23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Cambria</vt:lpstr>
      <vt:lpstr>Rockwell</vt:lpstr>
      <vt:lpstr>Rockwell Condensed</vt:lpstr>
      <vt:lpstr>Söhne</vt:lpstr>
      <vt:lpstr>Times New Roman</vt:lpstr>
      <vt:lpstr>Wingdings</vt:lpstr>
      <vt:lpstr>Wood Type</vt:lpstr>
      <vt:lpstr>PowerPoint Presentation</vt:lpstr>
      <vt:lpstr>Agenda</vt:lpstr>
      <vt:lpstr>ABSTRACT</vt:lpstr>
      <vt:lpstr>PowerPoint Presentation</vt:lpstr>
      <vt:lpstr>PowerPoint Presentation</vt:lpstr>
      <vt:lpstr>OBJECTIVES</vt:lpstr>
      <vt:lpstr>INTRODUCTION ABOUT VILLAGE</vt:lpstr>
      <vt:lpstr>PowerPoint Presentation</vt:lpstr>
      <vt:lpstr>PowerPoint Presentation</vt:lpstr>
      <vt:lpstr>PowerPoint Presentation</vt:lpstr>
      <vt:lpstr>SURVEY-DETAILS</vt:lpstr>
      <vt:lpstr>SURVEY ANALYSIS</vt:lpstr>
      <vt:lpstr>SURVEY ANALYSIS</vt:lpstr>
      <vt:lpstr>PowerPoint Presentation</vt:lpstr>
      <vt:lpstr>PROTOTYPE/DEVELOPMENT OF NEW SOLUTION</vt:lpstr>
      <vt:lpstr>PowerPoint Presentation</vt:lpstr>
      <vt:lpstr>PowerPoint Presentation</vt:lpstr>
      <vt:lpstr>SOCIETY RELEVANT PROBLEM IDENTIFICATION</vt:lpstr>
      <vt:lpstr>GEO TAGGED PHOTOS ,VIDEO LINK   </vt:lpstr>
      <vt:lpstr>AUTHENTICATED SIGNATURES PROOF  AND DETAIL.  </vt:lpstr>
      <vt:lpstr>CONCLUSION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Ashok Vijay</dc:creator>
  <cp:lastModifiedBy>Veerendra J</cp:lastModifiedBy>
  <cp:revision>99</cp:revision>
  <dcterms:created xsi:type="dcterms:W3CDTF">2019-08-05T06:49:57Z</dcterms:created>
  <dcterms:modified xsi:type="dcterms:W3CDTF">2023-11-08T12:49:15Z</dcterms:modified>
</cp:coreProperties>
</file>